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4"/>
  </p:notesMasterIdLst>
  <p:sldIdLst>
    <p:sldId id="256" r:id="rId5"/>
    <p:sldId id="326" r:id="rId6"/>
    <p:sldId id="321" r:id="rId7"/>
    <p:sldId id="339" r:id="rId8"/>
    <p:sldId id="313" r:id="rId9"/>
    <p:sldId id="340" r:id="rId10"/>
    <p:sldId id="319" r:id="rId11"/>
    <p:sldId id="317" r:id="rId12"/>
    <p:sldId id="348" r:id="rId13"/>
    <p:sldId id="330" r:id="rId14"/>
    <p:sldId id="341" r:id="rId15"/>
    <p:sldId id="298" r:id="rId16"/>
    <p:sldId id="345" r:id="rId17"/>
    <p:sldId id="342" r:id="rId18"/>
    <p:sldId id="343" r:id="rId19"/>
    <p:sldId id="314" r:id="rId20"/>
    <p:sldId id="350" r:id="rId21"/>
    <p:sldId id="332" r:id="rId22"/>
    <p:sldId id="327" r:id="rId23"/>
    <p:sldId id="346" r:id="rId24"/>
    <p:sldId id="335" r:id="rId25"/>
    <p:sldId id="331" r:id="rId26"/>
    <p:sldId id="347" r:id="rId27"/>
    <p:sldId id="351" r:id="rId28"/>
    <p:sldId id="318" r:id="rId29"/>
    <p:sldId id="344" r:id="rId30"/>
    <p:sldId id="336" r:id="rId31"/>
    <p:sldId id="349" r:id="rId32"/>
    <p:sldId id="337" r:id="rId33"/>
    <p:sldId id="338" r:id="rId34"/>
    <p:sldId id="353" r:id="rId35"/>
    <p:sldId id="300" r:id="rId36"/>
    <p:sldId id="306" r:id="rId37"/>
    <p:sldId id="333" r:id="rId38"/>
    <p:sldId id="329" r:id="rId39"/>
    <p:sldId id="334" r:id="rId40"/>
    <p:sldId id="322" r:id="rId41"/>
    <p:sldId id="311" r:id="rId42"/>
    <p:sldId id="354" r:id="rId43"/>
    <p:sldId id="355" r:id="rId44"/>
    <p:sldId id="309" r:id="rId45"/>
    <p:sldId id="356" r:id="rId46"/>
    <p:sldId id="310" r:id="rId47"/>
    <p:sldId id="357" r:id="rId48"/>
    <p:sldId id="328" r:id="rId49"/>
    <p:sldId id="358" r:id="rId50"/>
    <p:sldId id="312" r:id="rId51"/>
    <p:sldId id="359" r:id="rId52"/>
    <p:sldId id="288" r:id="rId53"/>
  </p:sldIdLst>
  <p:sldSz cx="12192000" cy="6858000"/>
  <p:notesSz cx="6810375" cy="99425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876E36-E61A-80A9-E71C-96951B62D798}" name="Siębor Aleksandra" initials="AS" userId="S::aleksandra.siebor@mazovia.pl::29a3298a-bca8-4268-aed2-c3cee81f12d7" providerId="AD"/>
  <p188:author id="{47E7E548-DAC5-E556-CFBF-DAC28392723A}" name="Bura Kamila" initials="BK" userId="S::kamila.bura@mazovia.pl::48f44d74-4076-4b0a-9f1e-e84928489f06" providerId="AD"/>
  <p188:author id="{53285A6C-0B47-77BC-B80C-D60BBBCC1F2B}" name="Zięba Kinga" initials="ZK" userId="S::kinga.zieba@mazovia.pl::1e348262-d081-4720-834f-537dab0fbe56" providerId="AD"/>
  <p188:author id="{095D64D6-CD08-A95B-B04D-BED55F160BEC}" name="Gajewska Monika" initials="MG" userId="S::monika.gajewska@mazovia.pl::000b0967-140a-4c98-a055-fe8a312e2e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58B"/>
    <a:srgbClr val="E9EBF5"/>
    <a:srgbClr val="FFFFFF"/>
    <a:srgbClr val="3D5392"/>
    <a:srgbClr val="3B3D79"/>
    <a:srgbClr val="96C8EA"/>
    <a:srgbClr val="507CAE"/>
    <a:srgbClr val="11306E"/>
    <a:srgbClr val="000000"/>
    <a:srgbClr val="E846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8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7628" y="3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1539E19D-69A8-4D98-966E-5A93CE02F2DC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84728"/>
            <a:ext cx="5448300" cy="3914775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4042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7628" y="9444042"/>
            <a:ext cx="2951163" cy="49847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669DD38E-EC22-4F7F-B5E0-875845675F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827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709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8716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F7E47-4AB4-B8E7-B139-60C06786E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BE9F923-0F68-F23F-BD8F-A1350739E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AC53500-7C2B-3380-C9D5-DEE366801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85A38A2-668D-53BD-76D5-535D4E043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211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564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07A80-184A-8C75-0FA1-0B155165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D87D4A5-8DAB-AEAC-4E17-3ABD49A03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1DD64D7-014D-C301-8FE7-E8F0D8E81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7EEED9-A03A-0E12-DF03-FC9A159B0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1301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021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993D-B16D-1413-6FB2-3E2A12672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93E17B2-D79F-4468-1AC6-E0EE6657B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6E7C325-50AE-924B-E387-8469C51CC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BA266E1-AEDD-CE4A-8C2D-D8D310BCD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DD38E-EC22-4F7F-B5E0-875845675FFD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5880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8794">
              <a:defRPr/>
            </a:pPr>
            <a:fld id="{669DD38E-EC22-4F7F-B5E0-875845675FFD}" type="slidenum">
              <a:rPr lang="pl-PL">
                <a:solidFill>
                  <a:prstClr val="black"/>
                </a:solidFill>
                <a:latin typeface="Calibri" panose="020F0502020204030204"/>
              </a:rPr>
              <a:pPr defTabSz="918794">
                <a:defRPr/>
              </a:pPr>
              <a:t>29</a:t>
            </a:fld>
            <a:endParaRPr lang="pl-P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22834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8794">
              <a:defRPr/>
            </a:pPr>
            <a:fld id="{669DD38E-EC22-4F7F-B5E0-875845675FFD}" type="slidenum">
              <a:rPr lang="pl-PL">
                <a:solidFill>
                  <a:prstClr val="black"/>
                </a:solidFill>
                <a:latin typeface="Calibri" panose="020F0502020204030204"/>
              </a:rPr>
              <a:pPr defTabSz="918794">
                <a:defRPr/>
              </a:pPr>
              <a:t>30</a:t>
            </a:fld>
            <a:endParaRPr lang="pl-P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16750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E916-216D-4DE9-96F9-8B2080AE0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AD9884B-5A9C-7913-6E43-399BEB99D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BC419B4-BE63-E963-C0BF-9259FACC2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48D84B0-A2EB-9F36-6A39-ABCCA6560E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2642">
              <a:defRPr/>
            </a:pPr>
            <a:fld id="{669DD38E-EC22-4F7F-B5E0-875845675FFD}" type="slidenum">
              <a:rPr lang="pl-PL">
                <a:solidFill>
                  <a:prstClr val="black"/>
                </a:solidFill>
                <a:latin typeface="Calibri" panose="020F0502020204030204"/>
              </a:rPr>
              <a:pPr defTabSz="902642">
                <a:defRPr/>
              </a:pPr>
              <a:t>36</a:t>
            </a:fld>
            <a:endParaRPr lang="pl-P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25798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8456">
              <a:defRPr/>
            </a:pPr>
            <a:fld id="{669DD38E-EC22-4F7F-B5E0-875845675FFD}" type="slidenum">
              <a:rPr lang="pl-PL">
                <a:solidFill>
                  <a:prstClr val="black"/>
                </a:solidFill>
                <a:latin typeface="Calibri" panose="020F0502020204030204"/>
              </a:rPr>
              <a:pPr defTabSz="908456">
                <a:defRPr/>
              </a:pPr>
              <a:t>37</a:t>
            </a:fld>
            <a:endParaRPr lang="pl-P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1009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A2939A-2DE4-4820-51BB-A2E5F0733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1EE765-F73C-ECAC-1F5D-035B2F04F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C322F41-8E05-872C-82A3-0727A056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5FB53-7FA6-4A2E-AD9A-E6E6EF51D6B5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93739F0-2F27-50B1-57AB-5605DF44C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A15A18-209B-1C15-A3BA-EFEBFDA44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BC5C113-C73A-1C5E-B33D-6EFB08842C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192" y="6139307"/>
            <a:ext cx="6833616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5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A66E48-3AD3-3C13-9309-D31C27734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6DD597-3871-64F9-1BC7-81602F58C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CFBB6D-3BB5-BCD8-6AF5-2B99D2746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41F6-78E8-439F-AC80-B0349504C71A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075E72-21FE-EFB5-11AC-916DDF86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974E4C-8D22-E838-6EBA-11FA47E6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404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52BF24-1900-F7D9-1E59-BFC83595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6357A4-BD30-7F91-BC9E-E6392DD9F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4FCB99E-B175-EAC2-D1B9-62138F31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19E3-8C3A-4CB6-82DB-CD6929211806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0B8E7E-B16B-1360-906C-D20FADE5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FFF510-E19D-A9ED-D7F2-EA4EF6CAD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4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0C7329-8436-5C28-8E55-A06B585E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C723F3-25D4-0586-6494-53F94B560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C58910F-D5BB-8CC1-F4EA-A51252A57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7C249A6-99F7-20B3-9275-29FE91917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CEBB3-F378-41C4-B226-7D2D93ADC7F0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B40F5F2-B811-591F-01FC-1F2476D26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6C02F1-85F5-E9D6-0380-DA751429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700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F9D10-44D1-1095-FEEA-77100FF60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A1FC02-CDB9-A287-B173-5E9B42DAE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EB2F8BF-6AC0-3568-FB47-3E817F6F2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6B9C78F-853D-3098-35C8-5638DC06F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6514415-0193-C52D-164E-A398EF8B5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5FF1629-DF80-3EC8-11B0-FD572403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3ACB4-5245-493C-A9FE-A727754B9288}" type="datetime1">
              <a:rPr lang="pl-PL" smtClean="0"/>
              <a:t>03.11.2026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90CC993-B9D7-240D-972F-D165EA62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C6C4B02-EE82-321D-621E-3375091E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667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94BB1B-E04D-5448-8B76-3CD658CA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5923816-AC96-D8E1-8DA0-44381E6F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0191-1354-4068-A331-168F857D7BF4}" type="datetime1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459AFB0-C3C1-B10A-095D-B5186089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CE6C475-F87F-8EB6-2952-8CD18B40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7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DCA9438-9484-9E73-E2BD-BF1E67D6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35A6F-D122-4B8D-ADDF-027F17067B4D}" type="datetime1">
              <a:rPr lang="pl-PL" smtClean="0"/>
              <a:t>03.11.2026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7B7CAD8-65C0-862F-185B-B76A2090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224F4BA-6AD8-9AD7-8FC2-6C8E50CE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46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03E5F5-B3BA-0E45-DCC1-A8360F99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AA58D1-82BF-BA46-0BD0-026D3D8F9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186E8F-69FE-C394-FA80-E5AB035D9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F18C566-7999-3516-BF6A-0B4AB419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972C-BCBD-4C01-A692-D401DCCC64E5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606F1B7-A50E-D173-8D07-7627C4E0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17EE450-3A88-0CB9-0E99-550C9475A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955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9B54A-9723-2C67-B609-E7D806E0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1DBD784-7EC0-8145-43B9-A6CA27041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0F3D20-3453-7D61-745E-EEBBC4337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02A9685-B9BD-3562-5A02-8763FF7B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E4A-7781-4B20-8743-7F209683935E}" type="datetime1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8C59DF-A55C-B001-3662-B0FE536A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2D9E199-FCAC-F53A-55C3-D51516F9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4754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C66879-4B40-CF75-6705-7DB98E06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373129C-6636-D553-7FFE-BAB47CFFF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3D9654-A7D6-7041-1644-4C17EC17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44CAB-C70F-4FA7-8A94-17C8C561E71E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6127B6-3A3A-B5A0-5DE1-41147283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4215EE-96B2-B8EB-1BA1-EF4AA1A93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94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5D12CE6-A68B-DB3B-EB9B-ADE2E630FF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94B133-E155-736E-BA3E-22A312F38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8FFF73-2C54-4701-6454-067D5FBF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818D5-BFFF-44A8-8987-57D0E24E9FD7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02B827-9CC7-EDCD-A1C4-6A0A26A53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8C4975-F331-2F9D-26BF-0C2AC8CD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98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00BEAE8-C524-34BE-EA8F-CFD2996B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371B008-13A7-C44E-FD27-50701F4C0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4C9C10-C7FE-4DE8-D621-351C830E7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0CBF1-7C33-4977-BCC3-5C60384FEFB0}" type="datetime1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404E3EC-7497-6356-D48D-2CE01C969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8D2CFC2-24F8-7476-16AD-4AFE8BD39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E0EB6-D2B1-4917-BC50-4681ECFB33D7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975F84E-84B1-47C0-65AA-99C71194CA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192" y="6139307"/>
            <a:ext cx="6833616" cy="5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9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4DADF5-8E61-F07F-63B4-EB9C49767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2235199"/>
            <a:ext cx="11003280" cy="2387600"/>
          </a:xfrm>
        </p:spPr>
        <p:txBody>
          <a:bodyPr>
            <a:normAutofit/>
          </a:bodyPr>
          <a:lstStyle/>
          <a:p>
            <a:pPr algn="r"/>
            <a:r>
              <a:rPr lang="pl-PL" sz="4000" b="1" kern="1400" spc="-5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Strategia komunikacji Funduszy</a:t>
            </a:r>
            <a:br>
              <a:rPr lang="pl-PL" sz="4000" b="1" kern="1400" spc="-5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pl-PL" sz="4000" b="1" kern="1400" spc="-5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Europejskich dla Mazowsza 2021-2027</a:t>
            </a:r>
            <a:br>
              <a:rPr lang="pl-PL" sz="4000" b="1" kern="1400" spc="-50">
                <a:solidFill>
                  <a:schemeClr val="bg1"/>
                </a:solidFill>
                <a:effectLst/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pl-PL" sz="4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22C9FF7-3879-44E8-1112-1E6AE5019F87}"/>
              </a:ext>
            </a:extLst>
          </p:cNvPr>
          <p:cNvSpPr/>
          <p:nvPr/>
        </p:nvSpPr>
        <p:spPr>
          <a:xfrm>
            <a:off x="493412" y="810314"/>
            <a:ext cx="11609070" cy="3377095"/>
          </a:xfrm>
          <a:prstGeom prst="rect">
            <a:avLst/>
          </a:pr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391A637-5A87-CF6F-9E53-82AD2646686A}"/>
              </a:ext>
            </a:extLst>
          </p:cNvPr>
          <p:cNvSpPr/>
          <p:nvPr/>
        </p:nvSpPr>
        <p:spPr>
          <a:xfrm>
            <a:off x="-1" y="0"/>
            <a:ext cx="5550615" cy="1715375"/>
          </a:xfrm>
          <a:prstGeom prst="rect">
            <a:avLst/>
          </a:prstGeom>
          <a:solidFill>
            <a:srgbClr val="96C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639B80C4-AF33-63CF-A984-48CCB4853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5" y="810102"/>
            <a:ext cx="4967049" cy="9052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03BEFAE0-8649-3448-643C-72C5C935182E}"/>
              </a:ext>
            </a:extLst>
          </p:cNvPr>
          <p:cNvSpPr txBox="1">
            <a:spLocks/>
          </p:cNvSpPr>
          <p:nvPr/>
        </p:nvSpPr>
        <p:spPr>
          <a:xfrm>
            <a:off x="2018248" y="2666155"/>
            <a:ext cx="9969250" cy="13840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4000" b="1" kern="1400" spc="-5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Informacja z realizacji FEM 2021-2027 </a:t>
            </a:r>
            <a:br>
              <a:rPr lang="pl-PL" sz="4000" b="1" kern="1400" spc="-5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pl-PL" sz="4000" b="1" kern="1400" spc="-50">
                <a:solidFill>
                  <a:srgbClr val="00206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stan na 31 października 2026 r.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C1DCE04-5797-90A5-198A-835986EF20E5}"/>
              </a:ext>
            </a:extLst>
          </p:cNvPr>
          <p:cNvSpPr/>
          <p:nvPr/>
        </p:nvSpPr>
        <p:spPr>
          <a:xfrm>
            <a:off x="-1" y="1715375"/>
            <a:ext cx="5550615" cy="4571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61B0438-A49B-4121-669E-FBD74402ACB1}"/>
              </a:ext>
            </a:extLst>
          </p:cNvPr>
          <p:cNvSpPr/>
          <p:nvPr/>
        </p:nvSpPr>
        <p:spPr>
          <a:xfrm>
            <a:off x="745525" y="5868999"/>
            <a:ext cx="4805090" cy="45719"/>
          </a:xfrm>
          <a:prstGeom prst="rect">
            <a:avLst/>
          </a:pr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C4FB690-8F4A-2AED-83CC-3A4C6BC52B71}"/>
              </a:ext>
            </a:extLst>
          </p:cNvPr>
          <p:cNvSpPr/>
          <p:nvPr/>
        </p:nvSpPr>
        <p:spPr>
          <a:xfrm>
            <a:off x="5550615" y="5868998"/>
            <a:ext cx="5529278" cy="45719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highlight>
                <a:srgbClr val="FFFF00"/>
              </a:highlight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2365E7D8-AD7D-651D-1F67-F67B06AF0D20}"/>
              </a:ext>
            </a:extLst>
          </p:cNvPr>
          <p:cNvSpPr/>
          <p:nvPr/>
        </p:nvSpPr>
        <p:spPr>
          <a:xfrm>
            <a:off x="594360" y="4187409"/>
            <a:ext cx="11609069" cy="170407"/>
          </a:xfrm>
          <a:prstGeom prst="rect">
            <a:avLst/>
          </a:prstGeom>
          <a:solidFill>
            <a:srgbClr val="3D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419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632" y="990014"/>
            <a:ext cx="10779570" cy="57282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2400" b="1" kern="1400" spc="-50" dirty="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 dirty="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3B0E93-1539-A14D-E4F8-5C9C86609CFD}"/>
              </a:ext>
            </a:extLst>
          </p:cNvPr>
          <p:cNvSpPr txBox="1"/>
          <p:nvPr/>
        </p:nvSpPr>
        <p:spPr>
          <a:xfrm>
            <a:off x="787400" y="2373924"/>
            <a:ext cx="609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4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Gothic" panose="020B0609070205080204" pitchFamily="49" charset="-128"/>
                <a:cs typeface="Times New Roman" panose="02020603050405020304" pitchFamily="18" charset="0"/>
              </a:rPr>
              <a:t>Podsumowanie naborów EFRR: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674F225-AAE0-5F81-81F1-65C5CC810769}"/>
              </a:ext>
            </a:extLst>
          </p:cNvPr>
          <p:cNvSpPr txBox="1"/>
          <p:nvPr/>
        </p:nvSpPr>
        <p:spPr>
          <a:xfrm>
            <a:off x="787400" y="2887921"/>
            <a:ext cx="9312564" cy="2406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Ogłoszone nabory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100 na kwotę EFRR 6 528 321 387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Złożone wnioski o dofinansowanie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1 646 na kwotę EFRR  8 571 154 976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zatwierdzone do realizacji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890 na kwotę EFRR  5 544 099 504 PLN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Podpisane umowy o dofinansowanie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726 na kwotę EFRR 4 272 032 614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Nabory do ogłoszenia zgodnie z harmonogramem przyjętym przez ZWM 3 listopada 2026 r.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3 na kwotę EFRR	66 148 </a:t>
            </a:r>
            <a:r>
              <a:rPr kumimoji="0" lang="pl-PL" sz="17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659 PLN </a:t>
            </a:r>
            <a:endParaRPr kumimoji="0" lang="pl-PL" sz="17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03CD94-8912-D12B-6850-FFFCD864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7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 dirty="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 dirty="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504037"/>
              </p:ext>
            </p:extLst>
          </p:nvPr>
        </p:nvGraphicFramePr>
        <p:xfrm>
          <a:off x="962110" y="1574082"/>
          <a:ext cx="10340890" cy="4378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7776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44371">
                  <a:extLst>
                    <a:ext uri="{9D8B030D-6E8A-4147-A177-3AD203B41FA5}">
                      <a16:colId xmlns:a16="http://schemas.microsoft.com/office/drawing/2014/main" val="1257889792"/>
                    </a:ext>
                  </a:extLst>
                </a:gridCol>
                <a:gridCol w="851956">
                  <a:extLst>
                    <a:ext uri="{9D8B030D-6E8A-4147-A177-3AD203B41FA5}">
                      <a16:colId xmlns:a16="http://schemas.microsoft.com/office/drawing/2014/main" val="2778778961"/>
                    </a:ext>
                  </a:extLst>
                </a:gridCol>
                <a:gridCol w="1157434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36764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58135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93281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71173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78759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 dirty="0">
                          <a:effectLst/>
                        </a:rPr>
                        <a:t>Działanie i typ projektu</a:t>
                      </a:r>
                      <a:endParaRPr lang="pl-PL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Alokacja PLN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Liczba złożonych wniosków w ramach naboru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1050" b="1" u="none" strike="noStrike" dirty="0">
                          <a:effectLst/>
                        </a:rPr>
                      </a:br>
                      <a:r>
                        <a:rPr lang="pl-PL" sz="1050" b="1" u="none" strike="noStrike">
                          <a:effectLst/>
                        </a:rPr>
                        <a:t>PLN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Liczba wniosków skierowanych do dofinansowania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u="none" strike="noStrike">
                          <a:effectLst/>
                        </a:rPr>
                        <a:t>Uwagi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630961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 dirty="0">
                          <a:effectLst/>
                        </a:rPr>
                        <a:t>Działanie 1.1 </a:t>
                      </a:r>
                      <a:r>
                        <a:rPr lang="pl-PL" sz="1050" u="none" strike="noStrike" dirty="0">
                          <a:effectLst/>
                        </a:rPr>
                        <a:t>Badania, rozwój i innowacje przedsiębiorstw, Typ projektów: Projekty modułowe</a:t>
                      </a:r>
                    </a:p>
                    <a:p>
                      <a:pPr algn="l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 + 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66 333 150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276 883 456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62 585 147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</a:t>
                      </a:r>
                      <a:r>
                        <a:rPr lang="pl-PL" sz="105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zakończona</a:t>
                      </a:r>
                      <a:endParaRPr lang="pl-PL" sz="1050" b="0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630961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>
                          <a:effectLst/>
                        </a:rPr>
                        <a:t>Działanie 1.1 </a:t>
                      </a:r>
                      <a:r>
                        <a:rPr lang="pl-PL" sz="1050" u="none" strike="noStrike">
                          <a:effectLst/>
                        </a:rPr>
                        <a:t>Badania, rozwój i innowacje przedsiębiorstw, Typ projektów: Projekty badawczo – rozwojowe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42 965 000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u="none" strike="noStrike">
                          <a:effectLst/>
                        </a:rPr>
                        <a:t>138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402 661 408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41</a:t>
                      </a: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96 394 421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Kontraktacja w toku</a:t>
                      </a:r>
                      <a:br>
                        <a:rPr lang="pl-PL" sz="105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0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(zgodnie z decyzją ZWM alokacja na nabór została zwiększona)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7875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 dirty="0">
                          <a:effectLst/>
                        </a:rPr>
                        <a:t>Działanie 1.1 </a:t>
                      </a:r>
                      <a:r>
                        <a:rPr lang="pl-PL" sz="1050" u="none" strike="noStrike" dirty="0">
                          <a:effectLst/>
                        </a:rPr>
                        <a:t>Badania, rozwój i innowacje przedsiębiorstw, Typ projektów: Infrastruktura badawczo-rozwojowa przedsiębiorstw</a:t>
                      </a:r>
                    </a:p>
                    <a:p>
                      <a:pPr algn="l" fontAlgn="b"/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21 627 500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u="none" strike="noStrike">
                          <a:effectLst/>
                        </a:rPr>
                        <a:t>12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u="none" strike="noStrike">
                          <a:effectLst/>
                        </a:rPr>
                        <a:t>14 716 448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7 490 682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213516"/>
                  </a:ext>
                </a:extLst>
              </a:tr>
              <a:tr h="14804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u="none" strike="noStrike">
                          <a:effectLst/>
                        </a:rPr>
                        <a:t>Działanie 1.1 </a:t>
                      </a:r>
                      <a:r>
                        <a:rPr lang="pl-PL" sz="1050" u="none" strike="noStrike">
                          <a:effectLst/>
                        </a:rPr>
                        <a:t>Badania, rozwój i innowacje przedsiębiorstw, Typ projektów: Infrastruktura badawczo-rozwojowa jednostek naukowych</a:t>
                      </a: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RMR + RWS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98 054 280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112 529 980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89 129 063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br>
                        <a:rPr lang="pl-P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kumimoji="0" lang="pl-PL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489540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D9E205E-8687-BCD0-ACD8-BB0CF839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063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FE51B-68AA-4421-C58C-C0738BEA5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53A07B22-6952-ECFC-ADFD-F648C631E0F0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75D45AA-B1AA-4A06-868E-68168BAD0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C8935C-52C0-2FA7-C45F-08D2CCF3D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721" y="972245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 dirty="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 dirty="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D5154175-9EA1-C351-02FC-9AB2CF0314F0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3CE43DEF-8CE5-5BB1-5956-B3C28B272DFD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0EF9590F-4530-215D-6419-FF50C795969D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507F532-A3FA-15A9-6800-8AACE49207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144675"/>
              </p:ext>
            </p:extLst>
          </p:nvPr>
        </p:nvGraphicFramePr>
        <p:xfrm>
          <a:off x="968631" y="1536431"/>
          <a:ext cx="10267780" cy="43493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029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14063">
                  <a:extLst>
                    <a:ext uri="{9D8B030D-6E8A-4147-A177-3AD203B41FA5}">
                      <a16:colId xmlns:a16="http://schemas.microsoft.com/office/drawing/2014/main" val="1257889792"/>
                    </a:ext>
                  </a:extLst>
                </a:gridCol>
                <a:gridCol w="949736">
                  <a:extLst>
                    <a:ext uri="{9D8B030D-6E8A-4147-A177-3AD203B41FA5}">
                      <a16:colId xmlns:a16="http://schemas.microsoft.com/office/drawing/2014/main" val="2778778961"/>
                    </a:ext>
                  </a:extLst>
                </a:gridCol>
                <a:gridCol w="987524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3863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306777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37752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653001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91252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Działanie i typ projektu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Alokacja 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złożonych wniosków w ramach naboru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900" b="1" u="none" strike="noStrike" dirty="0">
                          <a:effectLst/>
                        </a:rPr>
                      </a:br>
                      <a:r>
                        <a:rPr lang="pl-PL" sz="900" b="1" u="none" strike="noStrike">
                          <a:effectLst/>
                        </a:rPr>
                        <a:t>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wniosków skierowanych do dofinansowania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Uwagi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48267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1.2 </a:t>
                      </a:r>
                      <a:r>
                        <a:rPr lang="pl-PL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E-usługi, Typ projektów: E-administracja (Smart </a:t>
                      </a:r>
                      <a:r>
                        <a:rPr lang="pl-PL" sz="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Villages</a:t>
                      </a:r>
                      <a:r>
                        <a:rPr lang="pl-PL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r>
                        <a:rPr lang="pl-PL" sz="900" u="none" strike="noStrike" dirty="0">
                          <a:effectLst/>
                        </a:rPr>
                        <a:t>)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30 968 780 </a:t>
                      </a:r>
                      <a:endParaRPr lang="pl-PL" sz="9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l-PL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 noProof="0">
                          <a:effectLst/>
                          <a:latin typeface="Calibri"/>
                        </a:rPr>
                        <a:t>26 279 496  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u="none" strike="noStrike">
                          <a:effectLst/>
                          <a:latin typeface="Calibri"/>
                        </a:rPr>
                        <a:t>1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 noProof="0">
                          <a:effectLst/>
                          <a:latin typeface="+mn-lt"/>
                        </a:rPr>
                        <a:t>26 147 104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496875"/>
                  </a:ext>
                </a:extLst>
              </a:tr>
              <a:tr h="510657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1.2 </a:t>
                      </a:r>
                      <a:r>
                        <a:rPr lang="pl-PL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E-usługi, Typ projektów: E-kultura (Kultura w chmurach) – nabór niekonkurencyjny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solidFill>
                            <a:schemeClr val="tx1"/>
                          </a:solidFill>
                          <a:effectLst/>
                        </a:rPr>
                        <a:t>21 796 380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13 750 725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13 750 725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972753"/>
                  </a:ext>
                </a:extLst>
              </a:tr>
              <a:tr h="564109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1.2 </a:t>
                      </a:r>
                      <a:r>
                        <a:rPr lang="pl-PL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E-usługi, Typ projektów: E-administracja (Rozwiązania cyfrowe dla mazowieckiej administracji) – nabór niekonkurencyjny</a:t>
                      </a:r>
                    </a:p>
                    <a:p>
                      <a:pPr algn="l" fontAlgn="b"/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102 765 918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/>
                    </a:p>
                    <a:p>
                      <a:pPr marL="0" lvl="0" algn="r" rtl="0" eaLnBrk="1" fontAlgn="ctr" latinLnBrk="0" hangingPunct="1">
                        <a:buNone/>
                      </a:pPr>
                      <a:r>
                        <a:rPr lang="pl-PL" sz="9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101 251 379</a:t>
                      </a:r>
                      <a:endParaRPr lang="pl-PL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101 251 379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  <a:b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883368"/>
                  </a:ext>
                </a:extLst>
              </a:tr>
              <a:tr h="661804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1.2 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E-usługi, Ty projektów: E-zdrowie (E-zdrowie dla Mazowsza 3)</a:t>
                      </a:r>
                    </a:p>
                  </a:txBody>
                  <a:tcPr marL="4528" marR="4528" marT="4528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RMR + RWS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77 337 000</a:t>
                      </a:r>
                    </a:p>
                    <a:p>
                      <a:pPr algn="r" fontAlgn="ctr"/>
                      <a:endParaRPr lang="pl-PL" sz="900" u="none" strike="noStrike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                                           </a:t>
                      </a:r>
                      <a:r>
                        <a:rPr lang="pl-PL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77 337 000</a:t>
                      </a:r>
                      <a:endParaRPr lang="pl-PL" sz="900" b="0" i="0" u="none" strike="noStrike" kern="120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r" fontAlgn="ctr"/>
                      <a:endParaRPr lang="pl-PL" sz="9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77 337 000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zakończona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89764"/>
                  </a:ext>
                </a:extLst>
              </a:tr>
              <a:tr h="1091333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1.3 </a:t>
                      </a:r>
                      <a:r>
                        <a:rPr lang="pl-PL" sz="900" u="none" strike="noStrike">
                          <a:effectLst/>
                        </a:rPr>
                        <a:t>Innowacyjność i konkurencyjność MŚP, Typ projektów: Wdrożenie wyników prac badawczo-rozwojowych i innowacji, w tym z wykorzystaniem nowoczesnych rozwiązań TIK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RMR + 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58 529 250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u="none" strike="noStrike">
                          <a:effectLst/>
                        </a:rPr>
                        <a:t>84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207 405 593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94 892 372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</a:t>
                      </a:r>
                      <a:r>
                        <a:rPr lang="pl-PL" sz="9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zakończona</a:t>
                      </a:r>
                      <a:endParaRPr lang="pl-P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927525146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75A5E52-CD7F-B87A-7644-5559EE553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6283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13834" y="6132391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16695"/>
              </p:ext>
            </p:extLst>
          </p:nvPr>
        </p:nvGraphicFramePr>
        <p:xfrm>
          <a:off x="913834" y="1621607"/>
          <a:ext cx="10334367" cy="44363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5449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4653">
                  <a:extLst>
                    <a:ext uri="{9D8B030D-6E8A-4147-A177-3AD203B41FA5}">
                      <a16:colId xmlns:a16="http://schemas.microsoft.com/office/drawing/2014/main" val="2792018402"/>
                    </a:ext>
                  </a:extLst>
                </a:gridCol>
                <a:gridCol w="738892">
                  <a:extLst>
                    <a:ext uri="{9D8B030D-6E8A-4147-A177-3AD203B41FA5}">
                      <a16:colId xmlns:a16="http://schemas.microsoft.com/office/drawing/2014/main" val="2946327466"/>
                    </a:ext>
                  </a:extLst>
                </a:gridCol>
                <a:gridCol w="97087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3350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2232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4031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7683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81227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i typ projektu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Wartość EFRR złożonych wniosków</a:t>
                      </a:r>
                      <a:br>
                        <a:rPr lang="pl-PL" sz="1000" b="1" u="none" strike="noStrike">
                          <a:effectLst/>
                          <a:latin typeface="+mn-lt"/>
                        </a:rPr>
                      </a:br>
                      <a:r>
                        <a:rPr lang="pl-PL" sz="1000" b="1" u="none" strike="noStrike">
                          <a:effectLst/>
                          <a:latin typeface="+mn-lt"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Łączna kwota dofinansowania EFRR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24672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2.1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Efektywność energetyczna, Typ projektów: Kontrola jakości powietrza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9 047 000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418 860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418 860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sng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20738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9 047 000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2 087 672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2 087 672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270007919"/>
                  </a:ext>
                </a:extLst>
              </a:tr>
              <a:tr h="293801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2.1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Efektywność energetyczna, Typ projektów: Wsparcie mazowieckich gmin w realizacji programu ochrony powietrza dla stref w województwie mazowieckim (Mazowsze bez smogu)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19 621 970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18 288 766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lvl="0" algn="r">
                        <a:buNone/>
                      </a:pPr>
                      <a:r>
                        <a:rPr lang="pl-PL" sz="1000" b="0" i="0" u="none" strike="noStrike" kern="1200" baseline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16 922 522</a:t>
                      </a:r>
                      <a:endParaRPr lang="pl-PL" sz="10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  <a:br>
                        <a:rPr lang="pl-PL" sz="10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32143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131 899 031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113 845 747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lvl="0" algn="r">
                        <a:buNone/>
                      </a:pPr>
                      <a:r>
                        <a:rPr lang="pl-PL" sz="1000" b="0" i="0" u="none" strike="noStrike" kern="1200" baseline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115 294 439</a:t>
                      </a:r>
                      <a:endParaRPr lang="pl-PL" sz="10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443655601"/>
                  </a:ext>
                </a:extLst>
              </a:tr>
              <a:tr h="6567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2.1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Efektywność energetyczna, Typ projektów: Poprawa efektywności energetycznej budynków publicznych i mieszkalnych 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61 622 990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>
                          <a:effectLst/>
                          <a:latin typeface="+mn-lt"/>
                        </a:rPr>
                        <a:t>93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279 921 975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113 573 014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209896655"/>
                  </a:ext>
                </a:extLst>
              </a:tr>
              <a:tr h="61523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2.2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Efektywność energetyczna w ZIT, Typ projektów: Poprawa efektywności energetycznej budynków publicznych i mieszkalnych zlokalizowanych na obszarze ZIT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43 093 000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21 244 056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14 221 796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sng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165213516"/>
                  </a:ext>
                </a:extLst>
              </a:tr>
              <a:tr h="1304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2.2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Efektywność energetyczna w ZIT, Typ projektów: Poprawa efektywności energetycznej budynków publicznych i mieszkalnych zlokalizowanych na obszarze ZIT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29 664 600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84 959 506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29 327 478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w toku</a:t>
                      </a:r>
                      <a:endParaRPr lang="en-US" dirty="0"/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252218802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1B00881-5AD1-0BE2-8549-75E27AAB2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39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657B2-C5FA-BEFB-5BDB-F98AB0765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A0962FF3-027D-F34B-2A87-A422441BABDE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0D4B459-F253-32BB-38D2-D896D4542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C28523-1618-D248-7693-48CBDEA2C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64236CDE-4A0E-6C21-EBED-ABACC085D0F5}"/>
              </a:ext>
            </a:extLst>
          </p:cNvPr>
          <p:cNvGrpSpPr/>
          <p:nvPr/>
        </p:nvGrpSpPr>
        <p:grpSpPr>
          <a:xfrm>
            <a:off x="913834" y="6132391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F83D8A0B-5157-7520-A365-0C693A317FDB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ADE6CE29-4946-01FD-5AB2-A5D43EE4F606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9F6D132-E11C-A7F5-D48D-DE516351F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401339"/>
              </p:ext>
            </p:extLst>
          </p:nvPr>
        </p:nvGraphicFramePr>
        <p:xfrm>
          <a:off x="913834" y="1543188"/>
          <a:ext cx="10334368" cy="45147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1573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67514">
                  <a:extLst>
                    <a:ext uri="{9D8B030D-6E8A-4147-A177-3AD203B41FA5}">
                      <a16:colId xmlns:a16="http://schemas.microsoft.com/office/drawing/2014/main" val="2792018402"/>
                    </a:ext>
                  </a:extLst>
                </a:gridCol>
                <a:gridCol w="905198">
                  <a:extLst>
                    <a:ext uri="{9D8B030D-6E8A-4147-A177-3AD203B41FA5}">
                      <a16:colId xmlns:a16="http://schemas.microsoft.com/office/drawing/2014/main" val="2946327466"/>
                    </a:ext>
                  </a:extLst>
                </a:gridCol>
                <a:gridCol w="1008920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61777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14629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197506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697251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7839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i typ projektu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Wartość EFRR złożonych wniosków</a:t>
                      </a:r>
                      <a:br>
                        <a:rPr lang="pl-PL" sz="1000" b="1" u="none" strike="noStrike">
                          <a:effectLst/>
                          <a:latin typeface="+mn-lt"/>
                        </a:rPr>
                      </a:br>
                      <a:r>
                        <a:rPr lang="pl-PL" sz="1000" b="1" u="none" strike="noStrike">
                          <a:effectLst/>
                          <a:latin typeface="+mn-lt"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  <a:latin typeface="+mn-lt"/>
                        </a:rPr>
                        <a:t>Łączna kwota dofinansowania EFRR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  <a:latin typeface="+mn-lt"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49759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2.3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Odnawialne źródła energii, Typ projektów: Magazyny energii i ciepła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10 577 845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8 628 184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8 628 184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sng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550496875"/>
                  </a:ext>
                </a:extLst>
              </a:tr>
              <a:tr h="38220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98 467 155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57 420 480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45 256 989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u="none" strike="noStrike">
                        <a:effectLst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453380960"/>
                  </a:ext>
                </a:extLst>
              </a:tr>
              <a:tr h="412379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2.4 </a:t>
                      </a:r>
                      <a:r>
                        <a:rPr lang="pl-PL" sz="1000" u="none" strike="noStrike">
                          <a:effectLst/>
                          <a:latin typeface="+mn-lt"/>
                        </a:rPr>
                        <a:t>Dostosowanie do zmian klimatu, Typ projektów: Sprzęt i infrastruktura do celów zarządzania klęskami i katastrofami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20 750 400 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36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30 097 127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28 439 901 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lvl="0" indent="0" algn="l" fontAlgn="ctr"/>
                      <a:r>
                        <a:rPr lang="pl-PL" sz="1000" u="none" strike="noStrike">
                          <a:effectLst/>
                          <a:latin typeface="+mn-lt"/>
                        </a:rPr>
                        <a:t>Kontraktacja zakończona</a:t>
                      </a:r>
                      <a:br>
                        <a:rPr lang="pl-PL" sz="1000" u="none" strike="noStrike">
                          <a:effectLst/>
                          <a:latin typeface="+mn-lt"/>
                        </a:rPr>
                      </a:b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(zgodnie z decyzją ZWM alokacja na nabór została zwiększona)</a:t>
                      </a:r>
                      <a:endParaRPr lang="en-US"/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486366213"/>
                  </a:ext>
                </a:extLst>
              </a:tr>
              <a:tr h="4288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58 525 560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235 242 022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224 129 797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36388643"/>
                  </a:ext>
                </a:extLst>
              </a:tr>
              <a:tr h="428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2.4 </a:t>
                      </a:r>
                      <a:r>
                        <a:rPr lang="pl-PL" sz="1000" u="none" strike="noStrike">
                          <a:effectLst/>
                        </a:rPr>
                        <a:t>Dostosowanie do zmian klimatu, Typ projektów: Zwiększanie ochrony przeciwpowodziowej i ograniczenie skutków suszy poprzez retencjonowanie wód opadowych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</a:rPr>
                        <a:t>19 419 199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effectLst/>
                        </a:rPr>
                        <a:t>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u="none" strike="noStrike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065253943"/>
                  </a:ext>
                </a:extLst>
              </a:tr>
              <a:tr h="428840">
                <a:tc vMerge="1">
                  <a:txBody>
                    <a:bodyPr/>
                    <a:lstStyle/>
                    <a:p>
                      <a:pPr algn="l" fontAlgn="b"/>
                      <a:endParaRPr lang="pl-PL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73 053 176</a:t>
                      </a:r>
                      <a:endParaRPr lang="pl-PL" sz="1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pl-PL" sz="1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00" u="none" strike="noStrike">
                          <a:effectLst/>
                        </a:rPr>
                        <a:t>34 717 713</a:t>
                      </a:r>
                      <a:endParaRPr lang="pl-PL" sz="10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33 489 973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971323479"/>
                  </a:ext>
                </a:extLst>
              </a:tr>
              <a:tr h="428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2.4 </a:t>
                      </a:r>
                      <a:r>
                        <a:rPr lang="pl-PL" sz="1000" u="none" strike="noStrike">
                          <a:effectLst/>
                        </a:rPr>
                        <a:t>Dostosowanie do zmian klimatu, Typ projektów: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Zwiększanie ochrony przeciwpowodziowej i ograniczenie skutków suszy poprzez retencjonowanie wód opadowych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17 095 200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/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12 821 723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2 260 099 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Kontraktacja zakończona</a:t>
                      </a:r>
                      <a:b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(zgodnie z decyzją ZWM alokacja na nabór została zwiększona)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868500710"/>
                  </a:ext>
                </a:extLst>
              </a:tr>
              <a:tr h="428840">
                <a:tc vMerge="1">
                  <a:txBody>
                    <a:bodyPr/>
                    <a:lstStyle/>
                    <a:p>
                      <a:pPr algn="l" fontAlgn="b"/>
                      <a:endParaRPr lang="pl-PL" sz="8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38 464 200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/>
                        <a:t>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78 809 641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60 979 532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09028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BE8104D-B670-1BD5-EB55-A1F0726DF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618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13834" y="6132391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844765"/>
              </p:ext>
            </p:extLst>
          </p:nvPr>
        </p:nvGraphicFramePr>
        <p:xfrm>
          <a:off x="913834" y="1622855"/>
          <a:ext cx="10334368" cy="4432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9799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51836">
                  <a:extLst>
                    <a:ext uri="{9D8B030D-6E8A-4147-A177-3AD203B41FA5}">
                      <a16:colId xmlns:a16="http://schemas.microsoft.com/office/drawing/2014/main" val="2792018402"/>
                    </a:ext>
                  </a:extLst>
                </a:gridCol>
                <a:gridCol w="841606">
                  <a:extLst>
                    <a:ext uri="{9D8B030D-6E8A-4147-A177-3AD203B41FA5}">
                      <a16:colId xmlns:a16="http://schemas.microsoft.com/office/drawing/2014/main" val="2080198496"/>
                    </a:ext>
                  </a:extLst>
                </a:gridCol>
                <a:gridCol w="774280">
                  <a:extLst>
                    <a:ext uri="{9D8B030D-6E8A-4147-A177-3AD203B41FA5}">
                      <a16:colId xmlns:a16="http://schemas.microsoft.com/office/drawing/2014/main" val="2484100469"/>
                    </a:ext>
                  </a:extLst>
                </a:gridCol>
                <a:gridCol w="943955">
                  <a:extLst>
                    <a:ext uri="{9D8B030D-6E8A-4147-A177-3AD203B41FA5}">
                      <a16:colId xmlns:a16="http://schemas.microsoft.com/office/drawing/2014/main" val="539832558"/>
                    </a:ext>
                  </a:extLst>
                </a:gridCol>
                <a:gridCol w="1367658">
                  <a:extLst>
                    <a:ext uri="{9D8B030D-6E8A-4147-A177-3AD203B41FA5}">
                      <a16:colId xmlns:a16="http://schemas.microsoft.com/office/drawing/2014/main" val="2264610638"/>
                    </a:ext>
                  </a:extLst>
                </a:gridCol>
                <a:gridCol w="1604665">
                  <a:extLst>
                    <a:ext uri="{9D8B030D-6E8A-4147-A177-3AD203B41FA5}">
                      <a16:colId xmlns:a16="http://schemas.microsoft.com/office/drawing/2014/main" val="3923743428"/>
                    </a:ext>
                  </a:extLst>
                </a:gridCol>
                <a:gridCol w="1210569">
                  <a:extLst>
                    <a:ext uri="{9D8B030D-6E8A-4147-A177-3AD203B41FA5}">
                      <a16:colId xmlns:a16="http://schemas.microsoft.com/office/drawing/2014/main" val="3160062173"/>
                    </a:ext>
                  </a:extLst>
                </a:gridCol>
              </a:tblGrid>
              <a:tr h="106875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Działanie i typ projektu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43780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2.4 </a:t>
                      </a:r>
                      <a:r>
                        <a:rPr lang="pl-PL" sz="1000" u="none" strike="noStrike">
                          <a:effectLst/>
                        </a:rPr>
                        <a:t>Dostosowanie do zmian klimatu, Typ projektów: Przeciwdziałanie skutkom suszy oraz ulewnych deszczy na obszarach zurbanizowanych poprzez zastosowanie zielonej i błękitnej infrastruktury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Nabór unieważniony – nie wpłynęły wnioski.</a:t>
                      </a:r>
                    </a:p>
                  </a:txBody>
                  <a:tcPr marL="4528" marR="4528" marT="4528" marB="0" anchor="ctr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0348007"/>
                  </a:ext>
                </a:extLst>
              </a:tr>
              <a:tr h="3605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 gridSpan="6" vMerge="1">
                  <a:txBody>
                    <a:bodyPr/>
                    <a:lstStyle/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84514"/>
                  </a:ext>
                </a:extLst>
              </a:tr>
              <a:tr h="424928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2.4 </a:t>
                      </a:r>
                      <a:r>
                        <a:rPr lang="pl-PL" sz="1000" u="none" strike="noStrike">
                          <a:effectLst/>
                        </a:rPr>
                        <a:t>Dostosowanie do zmian klimatu, Typ projektów: Przeciwdziałanie skutkom suszy oraz ulewnych deszczy na obszarach zurbanizowanych poprzez zastosowanie zielonej i błękitnej infrastruktury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29 895 600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/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16 105 832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16 105 832 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Kontraktacja zakończona</a:t>
                      </a:r>
                      <a:b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550496875"/>
                  </a:ext>
                </a:extLst>
              </a:tr>
              <a:tr h="4249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2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70 682 700</a:t>
                      </a:r>
                      <a:endParaRPr lang="pl-PL" sz="2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/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73 860 844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 lang="pl-PL" sz="2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52 235 966 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10967"/>
                  </a:ext>
                </a:extLst>
              </a:tr>
              <a:tr h="36054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2.5 </a:t>
                      </a:r>
                      <a:r>
                        <a:rPr lang="pl-PL" sz="1000" u="none" strike="noStrike">
                          <a:effectLst/>
                        </a:rPr>
                        <a:t>Gospodarka wodno-ściekowa, Typ projektów: Zarządzanie efektywnymi, inteligentnymi sieciami wodociągowymi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15 654 800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05500572"/>
                  </a:ext>
                </a:extLst>
              </a:tr>
              <a:tr h="41205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44 728 000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u="none" strike="noStrike">
                          <a:solidFill>
                            <a:schemeClr val="tx1"/>
                          </a:solidFill>
                          <a:effectLst/>
                        </a:rPr>
                        <a:t>68 171 274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10 366 788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017436"/>
                  </a:ext>
                </a:extLst>
              </a:tr>
              <a:tr h="46355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2.5 </a:t>
                      </a:r>
                      <a:r>
                        <a:rPr lang="pl-PL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Gospodarka wodno-ściekowa, Typ projektów: Zarządzanie efektywnymi, inteligentnymi sieciami wodociągowymi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15 443 280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22 738 412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16 642 718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Kontraktacja zakończona</a:t>
                      </a:r>
                    </a:p>
                    <a:p>
                      <a:pPr algn="l" fontAlgn="ctr"/>
                      <a:b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</a:b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829622492"/>
                  </a:ext>
                </a:extLst>
              </a:tr>
              <a:tr h="47956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effectLst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41 182 080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241 903 766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159 222 552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3302716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D6E57F5-B31B-CAC8-AEB7-A71A15DA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8188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28816" y="6173455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952680"/>
              </p:ext>
            </p:extLst>
          </p:nvPr>
        </p:nvGraphicFramePr>
        <p:xfrm>
          <a:off x="928816" y="1584931"/>
          <a:ext cx="10334369" cy="4509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0391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21374">
                  <a:extLst>
                    <a:ext uri="{9D8B030D-6E8A-4147-A177-3AD203B41FA5}">
                      <a16:colId xmlns:a16="http://schemas.microsoft.com/office/drawing/2014/main" val="1010683622"/>
                    </a:ext>
                  </a:extLst>
                </a:gridCol>
                <a:gridCol w="821374">
                  <a:extLst>
                    <a:ext uri="{9D8B030D-6E8A-4147-A177-3AD203B41FA5}">
                      <a16:colId xmlns:a16="http://schemas.microsoft.com/office/drawing/2014/main" val="2442907855"/>
                    </a:ext>
                  </a:extLst>
                </a:gridCol>
                <a:gridCol w="903102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7151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5362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1360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09387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29732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Działanie i typ projektu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</a:t>
                      </a:r>
                      <a:b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złożonych wniosków w ramach naboru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900" b="1" u="none" strike="noStrike">
                          <a:effectLst/>
                        </a:rPr>
                      </a:br>
                      <a:r>
                        <a:rPr lang="pl-PL" sz="900" b="1" u="none" strike="noStrike">
                          <a:effectLst/>
                        </a:rPr>
                        <a:t>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wniosków skierowanych do dofinansowania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 dirty="0">
                          <a:effectLst/>
                        </a:rPr>
                        <a:t>Uwagi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445847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25 286 559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u="none" strike="noStrike">
                          <a:effectLst/>
                        </a:rPr>
                        <a:t>2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21 917 992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11 871 206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Kontraktacja zakończona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753465513"/>
                  </a:ext>
                </a:extLst>
              </a:tr>
              <a:tr h="4391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64 411 761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87 202 100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38 328 220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51280"/>
                  </a:ext>
                </a:extLst>
              </a:tr>
              <a:tr h="63969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12 548 651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10 046 786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10 046 786 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35857726"/>
                  </a:ext>
                </a:extLst>
              </a:tr>
              <a:tr h="69784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effectLst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23 583 749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11 238 671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11 238 671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593206844"/>
                  </a:ext>
                </a:extLst>
              </a:tr>
              <a:tr h="46523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23 630 750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26 919 775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81407910"/>
                  </a:ext>
                </a:extLst>
              </a:tr>
              <a:tr h="52403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60 151 000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88 924 839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41 505 912</a:t>
                      </a:r>
                      <a:endParaRPr kumimoji="0" lang="pl-PL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50812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5AE85E2-6A41-99D3-4C77-DEBA6540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80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64587-0DA1-4D0C-12BC-7B5F1B22F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A0720B3E-8D76-C247-2374-D804492E6A4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F7F9675-BE3D-304C-C8D8-8E27B17EF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0DE3C9-9277-5897-22C5-0B7BBAB3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38653E8-DCE8-CBED-2F30-9F0FCD28A7FA}"/>
              </a:ext>
            </a:extLst>
          </p:cNvPr>
          <p:cNvGrpSpPr/>
          <p:nvPr/>
        </p:nvGrpSpPr>
        <p:grpSpPr>
          <a:xfrm>
            <a:off x="928816" y="6173455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AC4188ED-B9E4-7268-4ECF-941B62ADB01C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90A00A4B-08F9-5A95-38DD-DE38A154898E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6120470-8AD2-8DC9-F9F2-3C6062CFD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896618"/>
              </p:ext>
            </p:extLst>
          </p:nvPr>
        </p:nvGraphicFramePr>
        <p:xfrm>
          <a:off x="928816" y="1647681"/>
          <a:ext cx="10334368" cy="4388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0391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21373">
                  <a:extLst>
                    <a:ext uri="{9D8B030D-6E8A-4147-A177-3AD203B41FA5}">
                      <a16:colId xmlns:a16="http://schemas.microsoft.com/office/drawing/2014/main" val="1010683622"/>
                    </a:ext>
                  </a:extLst>
                </a:gridCol>
                <a:gridCol w="821373">
                  <a:extLst>
                    <a:ext uri="{9D8B030D-6E8A-4147-A177-3AD203B41FA5}">
                      <a16:colId xmlns:a16="http://schemas.microsoft.com/office/drawing/2014/main" val="2442907855"/>
                    </a:ext>
                  </a:extLst>
                </a:gridCol>
                <a:gridCol w="903102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71519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5362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1360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09387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94259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Działanie i typ projektu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</a:t>
                      </a:r>
                      <a:b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złożonych wniosków w ramach naboru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900" b="1" u="none" strike="noStrike">
                          <a:effectLst/>
                        </a:rPr>
                      </a:br>
                      <a:r>
                        <a:rPr lang="pl-PL" sz="900" b="1" u="none" strike="noStrike">
                          <a:effectLst/>
                        </a:rPr>
                        <a:t>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wniosków skierowanych do dofinansowania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Uwagi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98884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10 431 120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17 157 701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8 807 512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0905169"/>
                  </a:ext>
                </a:extLst>
              </a:tr>
              <a:tr h="6973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6 796 000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20 385 358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7 574 232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b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446418245"/>
                  </a:ext>
                </a:extLst>
              </a:tr>
              <a:tr h="62989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19 538 500</a:t>
                      </a:r>
                      <a:endParaRPr lang="pl-PL" sz="9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47 070 819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en-US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44 601 602</a:t>
                      </a:r>
                      <a:endParaRPr kumimoji="0" lang="pl-PL" sz="9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465513"/>
                  </a:ext>
                </a:extLst>
              </a:tr>
              <a:tr h="11298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2.5 </a:t>
                      </a:r>
                      <a:r>
                        <a:rPr lang="pl-PL" sz="900" u="none" strike="noStrike">
                          <a:effectLst/>
                        </a:rPr>
                        <a:t>Gospodarka wodno-ściekowa, Typ projektów: Porządkowanie gospodarki wodno-kanalizacyjnej</a:t>
                      </a:r>
                      <a:br>
                        <a:rPr lang="pl-PL" sz="900" u="none" strike="noStrike">
                          <a:effectLst/>
                        </a:rPr>
                      </a:br>
                      <a:r>
                        <a:rPr lang="pl-PL" sz="900" u="none" strike="noStrike">
                          <a:effectLst/>
                        </a:rPr>
                        <a:t>Przebudowa i rozbudowa istniejącej oczyszczalni ścieków w Nadarzynie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effectLst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9 056 248</a:t>
                      </a:r>
                      <a:endParaRPr lang="pl-PL" sz="9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8 856 248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8 856 248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  <a:b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35857726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14B152C-3E0A-3600-06F9-CADB81E0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62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28816" y="6173455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038330"/>
              </p:ext>
            </p:extLst>
          </p:nvPr>
        </p:nvGraphicFramePr>
        <p:xfrm>
          <a:off x="928816" y="1539212"/>
          <a:ext cx="10334368" cy="4605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542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63657">
                  <a:extLst>
                    <a:ext uri="{9D8B030D-6E8A-4147-A177-3AD203B41FA5}">
                      <a16:colId xmlns:a16="http://schemas.microsoft.com/office/drawing/2014/main" val="1010683622"/>
                    </a:ext>
                  </a:extLst>
                </a:gridCol>
                <a:gridCol w="766028">
                  <a:extLst>
                    <a:ext uri="{9D8B030D-6E8A-4147-A177-3AD203B41FA5}">
                      <a16:colId xmlns:a16="http://schemas.microsoft.com/office/drawing/2014/main" val="2442907855"/>
                    </a:ext>
                  </a:extLst>
                </a:gridCol>
                <a:gridCol w="1038165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68526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2900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109244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774326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9785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Działanie i typ projektu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529282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>
                          <a:solidFill>
                            <a:schemeClr val="tx1"/>
                          </a:solidFill>
                          <a:effectLst/>
                        </a:rPr>
                        <a:t>Działanie </a:t>
                      </a:r>
                      <a:r>
                        <a:rPr lang="pl-PL" sz="105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2.6 </a:t>
                      </a:r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Gospodarka o obiegu zamkniętym</a:t>
                      </a:r>
                    </a:p>
                    <a:p>
                      <a:pPr algn="l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Typ projektów: Transformacja przedsiębiorstw w kierunku GOZ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2 228 250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1 346 599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358 250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0676722"/>
                  </a:ext>
                </a:extLst>
              </a:tr>
              <a:tr h="52946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5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6 684 750</a:t>
                      </a:r>
                      <a:endParaRPr lang="pl-PL" sz="105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800 785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749 335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08580"/>
                  </a:ext>
                </a:extLst>
              </a:tr>
              <a:tr h="529463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>
                          <a:solidFill>
                            <a:schemeClr val="tx1"/>
                          </a:solidFill>
                          <a:effectLst/>
                        </a:rPr>
                        <a:t>Działanie </a:t>
                      </a:r>
                      <a:r>
                        <a:rPr lang="pl-PL" sz="105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2.6 </a:t>
                      </a:r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Gospodarka o obiegu zamkniętym</a:t>
                      </a:r>
                    </a:p>
                    <a:p>
                      <a:pPr algn="l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Typ projektów: Transformacja przedsiębiorstw w kierunku GOZ (II etap)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19 055 250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18 001 711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10 826 070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7462401"/>
                  </a:ext>
                </a:extLst>
              </a:tr>
              <a:tr h="39306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5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35 993 250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106 827 168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44 944 430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458041"/>
                  </a:ext>
                </a:extLst>
              </a:tr>
              <a:tr h="614923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50" b="1" u="none" strike="noStrike">
                          <a:solidFill>
                            <a:schemeClr val="tx1"/>
                          </a:solidFill>
                          <a:effectLst/>
                        </a:rPr>
                        <a:t>Działanie </a:t>
                      </a:r>
                      <a:r>
                        <a:rPr lang="pl-PL" sz="105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2.6 </a:t>
                      </a:r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Gospodarka o obiegu zamkniętym</a:t>
                      </a:r>
                    </a:p>
                    <a:p>
                      <a:pPr algn="l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Typ projektów: </a:t>
                      </a:r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Gospodarka odpadami zgodnie z hierarchią postępowania z odpadami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14 134 989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11 382 878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4956701"/>
                  </a:ext>
                </a:extLst>
              </a:tr>
              <a:tr h="91148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105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25 382 072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5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97 333 949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pl-PL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38 027 472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71153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5AE85E2-6A41-99D3-4C77-DEBA6540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371" y="6356350"/>
            <a:ext cx="10358034" cy="365125"/>
          </a:xfrm>
        </p:spPr>
        <p:txBody>
          <a:bodyPr/>
          <a:lstStyle/>
          <a:p>
            <a:fld id="{809E0EB6-D2B1-4917-BC50-4681ECFB33D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9472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EE8BF-F39A-B51F-0DCC-196FFABF4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226EE57D-4DA9-19D7-B13D-47C0AA7A1AC6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1038BE5-8C53-71B4-4430-A84389308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CA5B9D-D518-18DD-C870-7E2CF3669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E98E5ECA-F442-0328-12BB-5C62529845C2}"/>
              </a:ext>
            </a:extLst>
          </p:cNvPr>
          <p:cNvGrpSpPr/>
          <p:nvPr/>
        </p:nvGrpSpPr>
        <p:grpSpPr>
          <a:xfrm>
            <a:off x="928816" y="6173455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A0CA94D5-8360-4E52-71B0-6BBFCF4B2051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CC1D7C9A-A0F9-D3EC-D5E7-00E55F37B523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76D1A47-EAC2-AF35-BED1-4F6367F25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282509"/>
              </p:ext>
            </p:extLst>
          </p:nvPr>
        </p:nvGraphicFramePr>
        <p:xfrm>
          <a:off x="928816" y="1616885"/>
          <a:ext cx="10334368" cy="44364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3541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08347">
                  <a:extLst>
                    <a:ext uri="{9D8B030D-6E8A-4147-A177-3AD203B41FA5}">
                      <a16:colId xmlns:a16="http://schemas.microsoft.com/office/drawing/2014/main" val="1010683622"/>
                    </a:ext>
                  </a:extLst>
                </a:gridCol>
                <a:gridCol w="769854">
                  <a:extLst>
                    <a:ext uri="{9D8B030D-6E8A-4147-A177-3AD203B41FA5}">
                      <a16:colId xmlns:a16="http://schemas.microsoft.com/office/drawing/2014/main" val="2442907855"/>
                    </a:ext>
                  </a:extLst>
                </a:gridCol>
                <a:gridCol w="1103460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3665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27026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08752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673496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3757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Działanie i typ projektu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złożonych wniosków w ramach naboru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Wartość EFRR złożonych wniosków</a:t>
                      </a:r>
                      <a:br>
                        <a:rPr lang="pl-PL" sz="900" b="1" u="none" strike="noStrike">
                          <a:effectLst/>
                        </a:rPr>
                      </a:br>
                      <a:r>
                        <a:rPr lang="pl-PL" sz="900" b="1" u="none" strike="noStrike">
                          <a:effectLst/>
                        </a:rPr>
                        <a:t>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Liczba wniosków skierowanych do dofinansowania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>
                          <a:effectLst/>
                        </a:rPr>
                        <a:t>Łączna kwota dofinansowania EFRR w ramach projektów skierowanych do dofinansowania PLN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u="none" strike="noStrike" dirty="0">
                          <a:effectLst/>
                        </a:rPr>
                        <a:t>Uwagi</a:t>
                      </a:r>
                      <a:endParaRPr lang="pl-PL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10078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2.7 </a:t>
                      </a:r>
                      <a:r>
                        <a:rPr lang="pl-PL" sz="900" u="none" strike="noStrike">
                          <a:effectLst/>
                        </a:rPr>
                        <a:t>Bioróżnorodność, Typ projektów: Ochrona różnorodności biologicznej i rodzimych gatunków roślinnych i zwierzęcych na terenach miejskich i pozamiejskich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u="none" strike="noStrike">
                          <a:effectLst/>
                        </a:rPr>
                        <a:t>12 139 400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5 837 693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5 371 340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0496875"/>
                  </a:ext>
                </a:extLst>
              </a:tr>
              <a:tr h="37370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60 068 353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15 671 820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lang="pl-PL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11 355 911</a:t>
                      </a:r>
                      <a:endParaRPr lang="pl-PL"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566959"/>
                  </a:ext>
                </a:extLst>
              </a:tr>
              <a:tr h="42933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2.7 </a:t>
                      </a:r>
                      <a:r>
                        <a:rPr lang="pl-PL" sz="900" u="none" strike="noStrike">
                          <a:effectLst/>
                        </a:rPr>
                        <a:t>Bioróżnorodność, Typ projektów: Ochrona różnorodności biologicznej i rodzimych gatunków roślinnych i zwierzęcych na terenach miejskich i pozamiejskich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>
                          <a:latin typeface="Calibri"/>
                        </a:rPr>
                        <a:t>2 718 400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7 439 733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6 839 260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11926876"/>
                  </a:ext>
                </a:extLst>
              </a:tr>
              <a:tr h="39356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>
                          <a:latin typeface="Calibri"/>
                        </a:rPr>
                        <a:t>43 324 500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43 259 426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37 828 154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25130"/>
                  </a:ext>
                </a:extLst>
              </a:tr>
              <a:tr h="82290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2.7 </a:t>
                      </a:r>
                      <a:r>
                        <a:rPr lang="pl-PL" sz="900" u="none" strike="noStrike">
                          <a:effectLst/>
                        </a:rPr>
                        <a:t>Bioróżnorodność, Typ projektów: Aktualizacja planów ochrony parków krajobrazowych</a:t>
                      </a: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429 650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1 338 454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1 338 454</a:t>
                      </a:r>
                      <a:endParaRPr lang="en-US"/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</a:t>
                      </a:r>
                    </a:p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</a:rPr>
                        <a:t>(zgodnie z decyzją ZWM alokacja na nabór została zwiększona)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927525146"/>
                  </a:ext>
                </a:extLst>
              </a:tr>
              <a:tr h="47296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effectLst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859 300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1 451 736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1 451 736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87224664"/>
                  </a:ext>
                </a:extLst>
              </a:tr>
              <a:tr h="31007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</a:rPr>
                        <a:t>Działanie 2.7 </a:t>
                      </a:r>
                      <a:r>
                        <a:rPr lang="pl-PL" sz="900" u="none" strike="noStrike">
                          <a:effectLst/>
                        </a:rPr>
                        <a:t>Bioróżnorodność, Typ projektów: Usuwanie miejsc nielegalnego nagromadzenia odpadów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9 159 780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16 103 250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u="none" strike="noStrike">
                          <a:effectLst/>
                        </a:rPr>
                        <a:t>0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05500572"/>
                  </a:ext>
                </a:extLst>
              </a:tr>
              <a:tr h="28622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54 522 500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9 634 548</a:t>
                      </a:r>
                      <a:endParaRPr lang="pl-PL" sz="900"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2 631 966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5093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A7AAE05-A6F1-A3D0-D852-A7EBC80F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328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1019432" y="6115893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203817"/>
              </p:ext>
            </p:extLst>
          </p:nvPr>
        </p:nvGraphicFramePr>
        <p:xfrm>
          <a:off x="1019432" y="1598141"/>
          <a:ext cx="10334369" cy="44583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1005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488201">
                  <a:extLst>
                    <a:ext uri="{9D8B030D-6E8A-4147-A177-3AD203B41FA5}">
                      <a16:colId xmlns:a16="http://schemas.microsoft.com/office/drawing/2014/main" val="6273196"/>
                    </a:ext>
                  </a:extLst>
                </a:gridCol>
                <a:gridCol w="968921">
                  <a:extLst>
                    <a:ext uri="{9D8B030D-6E8A-4147-A177-3AD203B41FA5}">
                      <a16:colId xmlns:a16="http://schemas.microsoft.com/office/drawing/2014/main" val="1249093035"/>
                    </a:ext>
                  </a:extLst>
                </a:gridCol>
                <a:gridCol w="97720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5504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2066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411311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60297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19923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598138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Mobilność miejska, Typ projektów: Infrastruktura rowerowa i piesza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223 948 631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13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317 398 407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267 171 033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064006"/>
                  </a:ext>
                </a:extLst>
              </a:tr>
              <a:tr h="1052181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Mobilność miejska, Typ projektów: Infrastruktura rowerowa i piesza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89 597 560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126 132 657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94 183 303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>
                          <a:latin typeface="+mn-lt"/>
                        </a:rPr>
                        <a:t>Kontraktacja w toku</a:t>
                      </a:r>
                      <a:endParaRPr lang="en-US" sz="100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9109004"/>
                  </a:ext>
                </a:extLst>
              </a:tr>
              <a:tr h="556642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solidFill>
                            <a:schemeClr val="tx1"/>
                          </a:solidFill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Mobilność miejska, Typ projektów: Ekologiczny i konkurencyjny transport publiczny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171 860 000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88 297 841</a:t>
                      </a:r>
                      <a:endParaRPr kumimoji="0" lang="pl-PL" sz="100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81 759 220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en-US" sz="100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6461689"/>
                  </a:ext>
                </a:extLst>
              </a:tr>
              <a:tr h="10521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solidFill>
                            <a:schemeClr val="tx1"/>
                          </a:solidFill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Mobilność miejska, Typ projektów: Ekologiczny i konkurencyjny transport publiczny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59 854 500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47 910 184</a:t>
                      </a:r>
                      <a:endParaRPr kumimoji="0" lang="pl-PL" sz="100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34 223 527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dirty="0">
                          <a:latin typeface="+mn-lt"/>
                        </a:rPr>
                        <a:t>Kontraktacja w toku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303767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DA68DCB-4402-DAEA-7119-5AED1930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9999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F4D0E-ED7C-AF2C-DC7B-1298ABF6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56A32E2D-DE2E-D898-9BBB-030550241BE8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B77206-D673-6689-BD98-DC35B44F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61906D-A2BE-5A40-78D8-3190893F4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8BB7AA5-1C14-C595-AE61-DAB8F69085B7}"/>
              </a:ext>
            </a:extLst>
          </p:cNvPr>
          <p:cNvGrpSpPr/>
          <p:nvPr/>
        </p:nvGrpSpPr>
        <p:grpSpPr>
          <a:xfrm>
            <a:off x="1019432" y="6115893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8C66BAC-4F0A-6F47-F46D-D16A6E0C46C2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65A4E8E2-DA7F-0E36-9A5F-DDC72B7A000C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F44B8D9-1490-3DA4-2246-27BF2C041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722377"/>
              </p:ext>
            </p:extLst>
          </p:nvPr>
        </p:nvGraphicFramePr>
        <p:xfrm>
          <a:off x="1051370" y="1539212"/>
          <a:ext cx="10251631" cy="4502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6758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484291">
                  <a:extLst>
                    <a:ext uri="{9D8B030D-6E8A-4147-A177-3AD203B41FA5}">
                      <a16:colId xmlns:a16="http://schemas.microsoft.com/office/drawing/2014/main" val="6273196"/>
                    </a:ext>
                  </a:extLst>
                </a:gridCol>
                <a:gridCol w="961164">
                  <a:extLst>
                    <a:ext uri="{9D8B030D-6E8A-4147-A177-3AD203B41FA5}">
                      <a16:colId xmlns:a16="http://schemas.microsoft.com/office/drawing/2014/main" val="1249093035"/>
                    </a:ext>
                  </a:extLst>
                </a:gridCol>
                <a:gridCol w="969385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46594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1329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400012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90137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2747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730358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Mobilność miejska, Typ projektów: Budowa i przebudowa infrastruktury transportu publicznego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61 407 525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21 332 611</a:t>
                      </a:r>
                      <a:endParaRPr kumimoji="0" lang="pl-PL" sz="1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21 332 611</a:t>
                      </a:r>
                      <a:endParaRPr kumimoji="0" lang="pl-PL" sz="1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en-US" sz="200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116469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Mobilność miejska, Typ projektów: Budowa i przebudowa infrastruktury transportu publicznego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19 951 500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35 792 867</a:t>
                      </a:r>
                      <a:endParaRPr kumimoji="0" lang="pl-PL" sz="100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/>
                        <a:t>20 560 062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5058918"/>
                  </a:ext>
                </a:extLst>
              </a:tr>
              <a:tr h="127972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Mobilność miejska, Typ projektów: Przygotowanie i aktualizacja planów zrównoważonej mobilności miejskiej (SUMP)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1 695 120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/>
                        <a:t>510 000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/>
                        <a:t>510 000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5748509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6EC7DA0-BE2F-40A1-EDE5-783F8A9B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8491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AF6CF-22DA-A791-D448-A6056705E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E92F7CB-CD59-3E3C-C0DD-DF348866C268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967CAD-A714-4EF9-1486-69A92E495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CCD652-8625-A938-F4EB-43038A8D2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0F1E384F-75AF-DCA5-802B-6B1405551FEF}"/>
              </a:ext>
            </a:extLst>
          </p:cNvPr>
          <p:cNvGrpSpPr/>
          <p:nvPr/>
        </p:nvGrpSpPr>
        <p:grpSpPr>
          <a:xfrm>
            <a:off x="1019432" y="6115893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8CBACACB-BB07-DDC8-A3AB-2C8700544B6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2BE4B541-C887-AEEB-2E29-60A111278A2D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510410E-A474-62F1-966D-B728DC912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081527"/>
              </p:ext>
            </p:extLst>
          </p:nvPr>
        </p:nvGraphicFramePr>
        <p:xfrm>
          <a:off x="1051370" y="1539211"/>
          <a:ext cx="10302430" cy="4502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011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484855">
                  <a:extLst>
                    <a:ext uri="{9D8B030D-6E8A-4147-A177-3AD203B41FA5}">
                      <a16:colId xmlns:a16="http://schemas.microsoft.com/office/drawing/2014/main" val="6273196"/>
                    </a:ext>
                  </a:extLst>
                </a:gridCol>
                <a:gridCol w="831221">
                  <a:extLst>
                    <a:ext uri="{9D8B030D-6E8A-4147-A177-3AD203B41FA5}">
                      <a16:colId xmlns:a16="http://schemas.microsoft.com/office/drawing/2014/main" val="1249093035"/>
                    </a:ext>
                  </a:extLst>
                </a:gridCol>
                <a:gridCol w="1021507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21359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69888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55727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92775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8845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805952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Mobilność miejska w ZIT WOF, Typ projektów: Infrastruktura rowerowa i piesza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173 420 000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215 057 933</a:t>
                      </a: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194 419 121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7741137"/>
                  </a:ext>
                </a:extLst>
              </a:tr>
              <a:tr h="6576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Mobilność miejska w ZIT WOF, Typ projektów: Infrastruktura rowerowa i piesza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52 514 850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156 622 895</a:t>
                      </a:r>
                      <a:endParaRPr kumimoji="0" lang="en-US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113 021 528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899011"/>
                  </a:ext>
                </a:extLst>
              </a:tr>
              <a:tr h="766653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3.2 </a:t>
                      </a:r>
                      <a:r>
                        <a:rPr lang="pl-PL" sz="1000" u="none" strike="noStrike">
                          <a:effectLst/>
                        </a:rPr>
                        <a:t>Mobilność miejska w ZIT WOF,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 projektów: Ekologiczny i konkurencyjny transport publiczny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52 452 579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18 657 180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18 657 180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1000" b="0" i="0" u="sng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0496875"/>
                  </a:ext>
                </a:extLst>
              </a:tr>
              <a:tr h="78351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3.2 </a:t>
                      </a:r>
                      <a:r>
                        <a:rPr lang="pl-PL" sz="1000" u="none" strike="noStrike">
                          <a:effectLst/>
                        </a:rPr>
                        <a:t>Mobilność miejska w ZIT WOF,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 projektów: Ekologiczny i konkurencyjny transport publiczny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34 480 000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/>
                        <a:t>53 042 055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53 017 555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b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5905190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90BB7FC-7D35-4772-8B0A-1154F573B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949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F8C7D-CFCF-5662-13AF-13742E3D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D745D39-C1B6-B4C7-BB35-9CCEA9EDD5EB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CA3B52-4D32-74FC-E4E5-BE2AE09B2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E84704-6EE1-0102-ABF3-9036871EF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77D95E1-AD30-7BEA-3E13-7CB2A49BB76A}"/>
              </a:ext>
            </a:extLst>
          </p:cNvPr>
          <p:cNvGrpSpPr/>
          <p:nvPr/>
        </p:nvGrpSpPr>
        <p:grpSpPr>
          <a:xfrm>
            <a:off x="1019432" y="6115893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D8A39860-7F8E-6F6B-7E7E-9467285870EC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B272FE2F-130B-B393-0026-4C5A7A68A143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433711E-A52F-5CA2-8893-C80CBCC9F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223694"/>
              </p:ext>
            </p:extLst>
          </p:nvPr>
        </p:nvGraphicFramePr>
        <p:xfrm>
          <a:off x="1051370" y="1539210"/>
          <a:ext cx="10251629" cy="45479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586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482464">
                  <a:extLst>
                    <a:ext uri="{9D8B030D-6E8A-4147-A177-3AD203B41FA5}">
                      <a16:colId xmlns:a16="http://schemas.microsoft.com/office/drawing/2014/main" val="6273196"/>
                    </a:ext>
                  </a:extLst>
                </a:gridCol>
                <a:gridCol w="827122">
                  <a:extLst>
                    <a:ext uri="{9D8B030D-6E8A-4147-A177-3AD203B41FA5}">
                      <a16:colId xmlns:a16="http://schemas.microsoft.com/office/drawing/2014/main" val="1249093035"/>
                    </a:ext>
                  </a:extLst>
                </a:gridCol>
                <a:gridCol w="1016470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16816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86573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28067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918252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9894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16752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3.2 </a:t>
                      </a:r>
                      <a:r>
                        <a:rPr lang="pl-PL" sz="1000" u="none" strike="noStrike">
                          <a:effectLst/>
                        </a:rPr>
                        <a:t>Mobilność miejska w ZIT WOF,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 projektów: Budowa i przebudowa infrastruktury transportu publicznego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145 654 340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89 499 769</a:t>
                      </a:r>
                      <a:endParaRPr kumimoji="0" lang="pl-PL" sz="1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47 800 341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zakończona</a:t>
                      </a:r>
                      <a:endParaRPr lang="pl-PL" sz="1000" b="0" i="0" u="sng" strike="noStrike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1416741"/>
                  </a:ext>
                </a:extLst>
              </a:tr>
              <a:tr h="14737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3.2 </a:t>
                      </a:r>
                      <a:r>
                        <a:rPr lang="pl-PL" sz="1000" u="none" strike="noStrike">
                          <a:effectLst/>
                        </a:rPr>
                        <a:t>Mobilność miejska w ZIT WOF,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 projektów: Budowa i przebudowa infrastruktury transportu publicznego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  <a:p>
                      <a:pPr algn="ctr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70 873 700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53 307 961</a:t>
                      </a:r>
                      <a:endParaRPr kumimoji="0" lang="pl-PL" sz="100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51 855 203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w toku</a:t>
                      </a:r>
                      <a:endParaRPr lang="en-US" dirty="0"/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0622749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B622F09-CE26-BA95-3F38-AF3236DE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9887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765393"/>
              </p:ext>
            </p:extLst>
          </p:nvPr>
        </p:nvGraphicFramePr>
        <p:xfrm>
          <a:off x="968632" y="1584932"/>
          <a:ext cx="10334368" cy="4395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448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83018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880996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75231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821602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19775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16266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3951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9039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Alokacja PLN</a:t>
                      </a:r>
                    </a:p>
                    <a:p>
                      <a:pPr algn="ctr" fontAlgn="ctr"/>
                      <a:endParaRPr lang="pl-PL" sz="95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EFRR złożonych wniosków</a:t>
                      </a:r>
                      <a:b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603283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Tabor kolejowy - zakup lub modernizacja (zakup 15 sztuk pojazdów kolejowych)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RMR+RWS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254 886 500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336 568 806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306 984 657</a:t>
                      </a:r>
                    </a:p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  <a:b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900" b="0" i="0" u="none" strike="sng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064006"/>
                  </a:ext>
                </a:extLst>
              </a:tr>
              <a:tr h="88670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Zakup 14 sztuk pojazdów kolejowych II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RMR+RWS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162 404 400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162 404 400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162 404 400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u="none" strike="noStrike">
                          <a:effectLst/>
                          <a:latin typeface="+mn-lt"/>
                        </a:rPr>
                        <a:t>Kontraktacja zakończona</a:t>
                      </a:r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7854188"/>
                  </a:ext>
                </a:extLst>
              </a:tr>
              <a:tr h="1514678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projektu: Budowa i przebudowa dróg wojewódzkich, poprawiających dostępność do sieci TEN-T, obwodnic odciążających miasta od ruchu samochodowego, w szczególności tranzytowego, w tym inwestycje na rzecz poprawy bezpieczeństwa na tych drogach; Tytuł projektu: Budowa zachodniej obwodnicy Mławy – odcinek między ulicą Gdyńską a nowoprojektowaną drogą krajową S7</a:t>
                      </a:r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106 588 900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106 576 000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106 576 000 </a:t>
                      </a:r>
                    </a:p>
                    <a:p>
                      <a:pPr algn="ct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algn="l" fontAlgn="ctr"/>
                      <a:r>
                        <a:rPr lang="pl-PL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17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280CF-B3AF-6E32-30A9-33BC92D0F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FEFF13E-6079-D18B-56C6-B8C0E3882CB1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3BABCB8-2BCA-B763-832C-4D143B85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6FBCE4-188D-51B2-23B9-189B62A8D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86A3BAEE-0212-0913-4E85-EC0E406EBB65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3DC0FC83-861F-3C97-6D76-5FBE53EA7273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A6858C9D-912E-40B2-77CA-B38932D4F378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83D98AC-5D68-4E01-676D-3250BE85F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710183"/>
              </p:ext>
            </p:extLst>
          </p:nvPr>
        </p:nvGraphicFramePr>
        <p:xfrm>
          <a:off x="968632" y="1584930"/>
          <a:ext cx="10353231" cy="4395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0828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84265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882604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753684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2855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16188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191244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1586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451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Alokacja PLN</a:t>
                      </a:r>
                    </a:p>
                    <a:p>
                      <a:pPr algn="ctr" fontAlgn="ctr"/>
                      <a:endParaRPr lang="pl-PL" sz="95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EFRR złożonych wniosków</a:t>
                      </a:r>
                      <a:b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583658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Budowa i przebudowa dróg powiatowych i gminnych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143 071 500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kumimoji="0" lang="pl-PL" sz="9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488 174 731</a:t>
                      </a:r>
                      <a:endParaRPr kumimoji="0" lang="pl-PL" sz="95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kumimoji="0" lang="pl-PL" sz="9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269 237 123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50" u="none" strike="noStrike">
                          <a:effectLst/>
                          <a:latin typeface="+mn-lt"/>
                        </a:rPr>
                        <a:t>Kontraktacja zakończona</a:t>
                      </a:r>
                      <a:br>
                        <a:rPr lang="pl-PL" sz="950" u="none" strike="noStrike">
                          <a:effectLst/>
                          <a:latin typeface="+mn-lt"/>
                        </a:rPr>
                      </a:b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595601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Budowa drogi wojewódzkiej nr 627 na odcinku Kosów Lacki – Sokołów Podlaski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56 178 880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56 000 000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56 000 000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3990018"/>
                  </a:ext>
                </a:extLst>
              </a:tr>
              <a:tr h="595601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Rozbudowa drogi wojewódzkiej nr 634 na odcinku od km 22+055 do km 26+831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49 569 600</a:t>
                      </a:r>
                    </a:p>
                    <a:p>
                      <a:pPr algn="r" fontAlgn="ctr"/>
                      <a:endParaRPr lang="pl-PL" sz="9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49 497 050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49 497 050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919658"/>
                  </a:ext>
                </a:extLst>
              </a:tr>
              <a:tr h="1275031">
                <a:tc>
                  <a:txBody>
                    <a:bodyPr/>
                    <a:lstStyle/>
                    <a:p>
                      <a:pPr algn="l" fontAlgn="b"/>
                      <a:r>
                        <a:rPr lang="pl-PL" sz="95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 </a:t>
                      </a: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Transport regionalny i lokalny, Typ projektów: Budowa odcinka linii kolejowej od stacji Modlin do Mazowieckiego Portu Lotniczego (MPL) Warszawa/Modlin oraz budowa stacji kolejowej Mazowiecki Port Lotniczy (MPL) Warszawa/Modlin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42 883 000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42 883 000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niekonkurencyjny</a:t>
                      </a:r>
                    </a:p>
                    <a:p>
                      <a:pPr algn="l" fontAlgn="ctr"/>
                      <a:r>
                        <a:rPr lang="pl-PL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Projekt w trakcie oceny</a:t>
                      </a:r>
                      <a:b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pl-PL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4249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231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319873"/>
              </p:ext>
            </p:extLst>
          </p:nvPr>
        </p:nvGraphicFramePr>
        <p:xfrm>
          <a:off x="968632" y="1585049"/>
          <a:ext cx="10334368" cy="43492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071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65710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881484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844956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3535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54893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7672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57181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80964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695344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5.1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Dostępność szkół dla osób ze specjalnymi potrzebami, Typ projektów: Dostosowanie szkół ogólnodostępnych do potrzeb osób ze specjalnymi potrzebami edukacyjnymi (z wyłączeniem edukacji przedszkolnej)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90 698 720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72 946 761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62 199 046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 zakończona</a:t>
                      </a:r>
                      <a:endParaRPr lang="pl-PL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1411293"/>
                  </a:ext>
                </a:extLst>
              </a:tr>
              <a:tr h="695344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Dostępność szkół dla osób ze specjalnymi potrzebami w ZIT, Typ projektów: Dostosowanie szkół ogólnodostępnych do potrzeb osób ze specjalnymi potrzebami edukacyjnymi (z wyłączeniem edukacji przedszkolnej)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31 364 450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34 330 508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21 880 085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69534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Dostępność szkół dla osób ze specjalnymi potrzebami w ZIT, Typ projektów: Dostosowanie szkół ogólnodostępnych do potrzeb osób ze specjalnymi potrzebami edukacyjnymi (z wyłączeniem edukacji przedszkolnej), dla RWS w ramach ZIT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8 523 600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20 720 439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b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1621935"/>
                  </a:ext>
                </a:extLst>
              </a:tr>
              <a:tr h="421016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Infrastruktura w edukacji zawodowej, Typ projektów: Rozwój nowoczesnej infrastruktury w zakresie edukacji zawodowej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32 564 480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94 170 510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84 311 373 </a:t>
                      </a:r>
                      <a:r>
                        <a:rPr lang="pl-PL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 zakończona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516264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Infrastruktura w edukacji zawodowej, Typ projektów: Rozwój nowoczesnej infrastruktury w zakresie edukacji zawodowej (BCU)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15 200 215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l-PL" sz="9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Nabór w toku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1154572"/>
                  </a:ext>
                </a:extLst>
              </a:tr>
              <a:tr h="51626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15 200 215</a:t>
                      </a: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31316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0A43BE8-73D0-B5CE-CE26-1BDA4A01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1538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825225"/>
              </p:ext>
            </p:extLst>
          </p:nvPr>
        </p:nvGraphicFramePr>
        <p:xfrm>
          <a:off x="968630" y="1598252"/>
          <a:ext cx="10334369" cy="4336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42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8465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855542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108264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850014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28844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9738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79844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4748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725765"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5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.4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Infrastruktura w edukacji zawodowej w ZIT, Typ projektów: Rozwój nowoczesnej infrastruktury w zakresie edukacji zawodowej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15 853 760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15 871 868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10 466 544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83345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5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.4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Infrastruktura w edukacji zawodowej w ZIT, Typ projektów: Rozwój nowoczesnej infrastruktury w zakresie edukacji zawodowej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4 687 980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10 831 530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4 654 942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8727707"/>
                  </a:ext>
                </a:extLst>
              </a:tr>
              <a:tr h="428177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  <a:latin typeface="+mn-lt"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5.5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Infrastruktura społeczna, Typ projektów: Tworzenie infrastruktury społecznej w ramach deinstytucjonalizacji usług i reintegracji społecznej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33 305 558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19 522 936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15 583 001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zakończona</a:t>
                      </a:r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9786070"/>
                  </a:ext>
                </a:extLst>
              </a:tr>
              <a:tr h="43187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43 255 000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109 043 794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39 687 064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5085687"/>
                  </a:ext>
                </a:extLst>
              </a:tr>
              <a:tr h="434632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Działanie 5.5 </a:t>
                      </a: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Infrastruktura społeczna, Typ projektów: Tworzenie infrastruktury społecznej w ramach deinstytucjonalizacji usług i reintegracji społecznej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1 055 625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41 342 774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1065217"/>
                  </a:ext>
                </a:extLst>
              </a:tr>
              <a:tr h="43463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48 558 750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54 530 521</a:t>
                      </a:r>
                    </a:p>
                    <a:p>
                      <a:pPr marL="0" marR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47 282 492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308615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0A43BE8-73D0-B5CE-CE26-1BDA4A01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591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E320-0560-3F6C-BAFD-C34DF56B6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0E60EDD-5104-F5D6-4D90-FF5E7970BBE7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08C763F-DC05-E607-E3D9-0E6E6704D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A6C648-AD81-AE16-7B1F-03259DA67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195AD162-C5FE-4FA0-D314-590C5A0778E1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CADCED35-642B-0911-A6A0-A9AD55E5A3A5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284D2C94-4E28-FAFE-6169-B68168FF36A8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AE14773-C6F1-9DCB-5F35-9A073162D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221784"/>
              </p:ext>
            </p:extLst>
          </p:nvPr>
        </p:nvGraphicFramePr>
        <p:xfrm>
          <a:off x="968632" y="1552322"/>
          <a:ext cx="10334367" cy="43819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42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8466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855541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1082648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85001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28844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29738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79844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27836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774643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Ambulatoryjna Opieka Specjalistyczna (AOS) i leczenie jednego dnia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19 438 759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37 050 768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3 771 747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77013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40 244 260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112 868 378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45 392 842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8727707"/>
                  </a:ext>
                </a:extLst>
              </a:tr>
              <a:tr h="83627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Ambulatoryjna Opieka Specjalistyczna (AOS) i leczenie jednego dnia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16 905 200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34 40 349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16 925 350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69786070"/>
                  </a:ext>
                </a:extLst>
              </a:tr>
              <a:tr h="72253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16 905 200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74 794 953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13 628 332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508568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DBA54AC-0E3E-95FF-F979-EAD0E21B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5905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BFF8-8DC5-4458-23F9-341C388B5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175A41E-DA94-5DCF-6B75-2C352B53B73C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B6D5E81-C19E-E65F-7686-B35CFF64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D84A51-3951-212D-EAB7-AF21AA176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5E85A2F2-65F7-0907-55DC-EF58927EFE3A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4DFA1912-3F51-E047-A4A4-90C337A0CF75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0CE62158-717E-D2DD-A53D-42AA93490F3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6CBA7F6-EC0D-C64D-4298-5C38B4BD3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271797"/>
              </p:ext>
            </p:extLst>
          </p:nvPr>
        </p:nvGraphicFramePr>
        <p:xfrm>
          <a:off x="968631" y="1584931"/>
          <a:ext cx="10334370" cy="4395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9779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44723">
                  <a:extLst>
                    <a:ext uri="{9D8B030D-6E8A-4147-A177-3AD203B41FA5}">
                      <a16:colId xmlns:a16="http://schemas.microsoft.com/office/drawing/2014/main" val="3974348437"/>
                    </a:ext>
                  </a:extLst>
                </a:gridCol>
                <a:gridCol w="997492">
                  <a:extLst>
                    <a:ext uri="{9D8B030D-6E8A-4147-A177-3AD203B41FA5}">
                      <a16:colId xmlns:a16="http://schemas.microsoft.com/office/drawing/2014/main" val="1984124477"/>
                    </a:ext>
                  </a:extLst>
                </a:gridCol>
                <a:gridCol w="122215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2559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153592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52435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09716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3644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  <a:p>
                      <a:pPr algn="ctr" fontAlgn="ctr"/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5871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Doposażenie Centrum Mukowiscydozy dla dzieci w </a:t>
                      </a:r>
                      <a:r>
                        <a:rPr lang="pl-PL" sz="9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Dziekanowie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Leśnym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586 348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586 348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586 348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</a:t>
                      </a:r>
                      <a:b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34062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699 297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699 297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699 297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6335009"/>
                  </a:ext>
                </a:extLst>
              </a:tr>
              <a:tr h="406544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Inwestycje w infrastrukturę zdrowotną, Tytuł naboru: Rehabilitacja w formach </a:t>
                      </a:r>
                      <a:r>
                        <a:rPr lang="pl-PL" sz="9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zdeinstytucjonalizowanych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8 706 858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3 949 109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934 040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8874362"/>
                  </a:ext>
                </a:extLst>
              </a:tr>
              <a:tr h="42882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15 322 201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kumimoji="0" sz="9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43 207 683</a:t>
                      </a:r>
                      <a:endParaRPr kumimoji="0" sz="9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sz="9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18 862 307</a:t>
                      </a:r>
                      <a:endParaRPr kumimoji="0" sz="9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4657161"/>
                  </a:ext>
                </a:extLst>
              </a:tr>
              <a:tr h="4773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Inwestycje w infrastrukturę zdrowotną, Tytuł naboru: Podstawowa Opieka Zdrowotna – wdrażanie standardu dostępności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5 224 114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12 407 134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2 611 750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w toku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1476391"/>
                  </a:ext>
                </a:extLst>
              </a:tr>
              <a:tr h="39197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  <a:endParaRPr lang="pl-PL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9 193 319</a:t>
                      </a:r>
                      <a:endParaRPr lang="pl-PL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32 889 318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18 547 377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35037"/>
                  </a:ext>
                </a:extLst>
              </a:tr>
              <a:tr h="4773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5.6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Ochrona zdrowia, Typ projektów: Opieka długoterminowa, geriatryczna, hospicyjna i paliatywna w formach </a:t>
                      </a:r>
                      <a:r>
                        <a:rPr lang="pl-PL" sz="9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zdeinstytucjonalizowanych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9 770 812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1 256 675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1 256 675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660727"/>
                  </a:ext>
                </a:extLst>
              </a:tr>
              <a:tr h="47731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17 194 535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7 212 648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6 421 502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l-PL" sz="10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974812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DA0C2EB-6B43-6A63-8678-F39A2B92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214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173454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942875"/>
              </p:ext>
            </p:extLst>
          </p:nvPr>
        </p:nvGraphicFramePr>
        <p:xfrm>
          <a:off x="968632" y="1539212"/>
          <a:ext cx="10334368" cy="46055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9613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43647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778642">
                  <a:extLst>
                    <a:ext uri="{9D8B030D-6E8A-4147-A177-3AD203B41FA5}">
                      <a16:colId xmlns:a16="http://schemas.microsoft.com/office/drawing/2014/main" val="2133833010"/>
                    </a:ext>
                  </a:extLst>
                </a:gridCol>
                <a:gridCol w="1025634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5599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34305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6458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3194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96468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828496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Rozwój infrastruktury do prowadzenia działalności kulturalnej ważnej dla edukacji i aktywności kulturalnej (MSIT)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75 188 750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28 339 268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14 668 615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u="none" strike="noStrike">
                          <a:effectLst/>
                        </a:rPr>
                        <a:t>Kontraktacja zakończona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effectLst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064006"/>
                  </a:ext>
                </a:extLst>
              </a:tr>
              <a:tr h="414524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Rozwój infrastruktury do prowadzenia działalności kulturalnej ważnej dla edukacji i aktywności kulturalnej (LSR)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12 889 500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13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15 619 827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3 408 478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u="none" strike="noStrike">
                          <a:effectLst/>
                        </a:rPr>
                        <a:t>Kontraktacja w toku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57740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10 741 250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14 325 591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2 284 899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7841897"/>
                  </a:ext>
                </a:extLst>
              </a:tr>
              <a:tr h="828496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Turystyczne szlaki tematyczne i produkty turystyczne (MSIT)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75 412 750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21 386 644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8 691 170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u="none" strike="noStrike">
                          <a:effectLst/>
                        </a:rPr>
                        <a:t>Kontraktacja zakończona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2910908"/>
                  </a:ext>
                </a:extLst>
              </a:tr>
              <a:tr h="411348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Turystyczne szlaki tematyczne i produkty turystyczne (LSR)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23 701 150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336 835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336 835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u="none" strike="noStrike">
                          <a:effectLst/>
                        </a:rPr>
                        <a:t>Kontraktacja zakończona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8078469"/>
                  </a:ext>
                </a:extLst>
              </a:tr>
              <a:tr h="58057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18 314 525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22 893 205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13 567 051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28119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041BB8B-2A73-A31A-FC67-08868830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5533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D641-FC0C-F9B7-C487-4E0ED6341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2A04B2E-60A2-A2DB-E09F-899F639991A8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21D2182-14C9-05B0-8E46-3A6FC2A3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9A3A24-5DDD-4D5C-2BE4-BB1279AAE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0EF13D6D-6E14-A168-C5D8-1AEA735BF600}"/>
              </a:ext>
            </a:extLst>
          </p:cNvPr>
          <p:cNvGrpSpPr/>
          <p:nvPr/>
        </p:nvGrpSpPr>
        <p:grpSpPr>
          <a:xfrm>
            <a:off x="968632" y="6173454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C6A83426-CBF6-5A36-E322-F4EB85222B69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4C31E4F0-84FE-AEBA-6CBD-0E3210E584A4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090100E-7F26-9617-8EFD-36D2FEC38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6955"/>
              </p:ext>
            </p:extLst>
          </p:nvPr>
        </p:nvGraphicFramePr>
        <p:xfrm>
          <a:off x="968632" y="1509469"/>
          <a:ext cx="10334367" cy="4635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9614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43647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778642">
                  <a:extLst>
                    <a:ext uri="{9D8B030D-6E8A-4147-A177-3AD203B41FA5}">
                      <a16:colId xmlns:a16="http://schemas.microsoft.com/office/drawing/2014/main" val="2133833010"/>
                    </a:ext>
                  </a:extLst>
                </a:gridCol>
                <a:gridCol w="1025633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5599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1837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8052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31947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8959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112036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Rozwój infrastruktury do prowadzenia działalności kulturalnej ważnej dla edukacji i aktywności kulturalnej, Tytuł naboru:</a:t>
                      </a:r>
                    </a:p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dla projektów wynikających ze strategii rozwoju ponadlokalnego w ramach instrumentu MSIT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77 761 050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177 753 561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Nabór w trakcie oceny</a:t>
                      </a:r>
                      <a:br>
                        <a:rPr lang="pl-PL" sz="900" u="none" strike="noStrike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rozpoczęcia naboru:</a:t>
                      </a: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16 marca 2026 r. </a:t>
                      </a:r>
                      <a:b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zakończenia: 3 czerwca 2026 roku.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900" u="none" strike="noStrike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8064006"/>
                  </a:ext>
                </a:extLst>
              </a:tr>
              <a:tr h="679839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Rozwój infrastruktury do prowadzenia działalności kulturalnej ważnej dla edukacji i aktywności kulturalnej, Tytuł naboru:</a:t>
                      </a:r>
                    </a:p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dla projektów wynikających ze strategii rozwoju lokalnego kierowanego przez społeczność (LSR), opracowanych przez Lokalne Grupy Działania (LGD)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10 928 580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7 307 649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4 879 549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Kontraktacja w toku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62511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8 406 600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73 321 352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1 022 482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7841897"/>
                  </a:ext>
                </a:extLst>
              </a:tr>
              <a:tr h="112036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Turystyczne szlaki tematyczne i produkty turystyczne, Tytuł naboru</a:t>
                      </a:r>
                    </a:p>
                    <a:p>
                      <a:pPr algn="l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Nabór dla projektów wynikających ze strategii rozwoju ponadlokalnego w ramach instrumentu terytorialnego MSIT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84 027 750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98 722 540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Nabór w trakcie oceny</a:t>
                      </a:r>
                      <a:br>
                        <a:rPr lang="pl-PL" sz="900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rozpoczęcia naboru:</a:t>
                      </a: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8 kwietnia 2026 r. </a:t>
                      </a:r>
                      <a:b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zakończenia: 1 lipca 2026 roku.</a:t>
                      </a:r>
                      <a:endParaRPr kumimoji="0" lang="pl-PL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2910908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C341CFA-8709-B154-299E-676BD6EB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724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A67FD-AC16-07F3-5E3E-B92EA7BBB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163A6BD4-80AB-4C4B-386A-440B3F39942E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D089030-FCDE-CB96-7996-FFEBE5EB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9FE1E3-3F2B-9D1E-9BF7-B1CD8CF0E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67C1FC2F-D297-6E9D-0FFD-9103C9E744AD}"/>
              </a:ext>
            </a:extLst>
          </p:cNvPr>
          <p:cNvGrpSpPr/>
          <p:nvPr/>
        </p:nvGrpSpPr>
        <p:grpSpPr>
          <a:xfrm>
            <a:off x="968632" y="6173454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5C57C260-5840-EDB8-E64A-45F3B924608D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ECF50953-E3CC-5B38-4DE2-D52B1045D082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A5BB7C4-F4D6-2AE5-7FBC-3C7662C1B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009524"/>
              </p:ext>
            </p:extLst>
          </p:nvPr>
        </p:nvGraphicFramePr>
        <p:xfrm>
          <a:off x="968632" y="1623607"/>
          <a:ext cx="10334367" cy="4521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961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43648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778641">
                  <a:extLst>
                    <a:ext uri="{9D8B030D-6E8A-4147-A177-3AD203B41FA5}">
                      <a16:colId xmlns:a16="http://schemas.microsoft.com/office/drawing/2014/main" val="2133833010"/>
                    </a:ext>
                  </a:extLst>
                </a:gridCol>
                <a:gridCol w="1025635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55989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01837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38052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3194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3535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842120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u="none" strike="noStrike">
                          <a:effectLst/>
                        </a:rPr>
                        <a:t>Działanie </a:t>
                      </a: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Kultura i turystyka, Typ projektów: 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Turystyczne szlaki tematyczne i produkty turystyczne, Tytuł naboru: Nabór dla projektów wynikających ze strategii rozwoju lokalnego kierowanego przez społeczność (LSR), opracowanych przez Lokalne Grupy Działania (LGD)</a:t>
                      </a:r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22 801 500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 kumimoji="0" lang="en-US" sz="9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 </a:t>
                      </a: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366 867</a:t>
                      </a:r>
                      <a:endParaRPr kumimoji="0" lang="en-US" sz="9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Nabór w trakcie oceny</a:t>
                      </a:r>
                      <a:br>
                        <a:rPr lang="pl-PL" sz="900" u="none" strike="noStrike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rozpoczęcia naboru:</a:t>
                      </a: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9 kwietnia 2026 r. </a:t>
                      </a:r>
                      <a:b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Termin zakończenia: 16 czerwca 2026 roku.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8078469"/>
                  </a:ext>
                </a:extLst>
              </a:tr>
              <a:tr h="767775">
                <a:tc vMerge="1">
                  <a:txBody>
                    <a:bodyPr/>
                    <a:lstStyle/>
                    <a:p>
                      <a:pPr algn="l" fontAlgn="b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4 222 500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17 698 235</a:t>
                      </a:r>
                      <a:endParaRPr kumimoji="0" lang="en-US" sz="9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7786097"/>
                  </a:ext>
                </a:extLst>
              </a:tr>
              <a:tr h="830531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5.8</a:t>
                      </a: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Infrastruktura szkolnictwa wyższego, Typ projektów: Infrastruktura szkolnictwa wyższego</a:t>
                      </a:r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29 715 000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4 591 172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6774928"/>
                  </a:ext>
                </a:extLst>
              </a:tr>
              <a:tr h="645354">
                <a:tc vMerge="1">
                  <a:txBody>
                    <a:bodyPr/>
                    <a:lstStyle/>
                    <a:p>
                      <a:pPr algn="l" fontAlgn="b"/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9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50 940 000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17 017 153</a:t>
                      </a:r>
                      <a:endParaRPr kumimoji="0" lang="en-US" sz="9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17 017 153</a:t>
                      </a:r>
                      <a:endParaRPr lang="en-US" sz="9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662701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5F9A8FD-79C7-AE8B-4884-5D4A60BB8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48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797486"/>
              </p:ext>
            </p:extLst>
          </p:nvPr>
        </p:nvGraphicFramePr>
        <p:xfrm>
          <a:off x="968632" y="1510507"/>
          <a:ext cx="10334367" cy="44694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00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807782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1059092">
                  <a:extLst>
                    <a:ext uri="{9D8B030D-6E8A-4147-A177-3AD203B41FA5}">
                      <a16:colId xmlns:a16="http://schemas.microsoft.com/office/drawing/2014/main" val="3907859967"/>
                    </a:ext>
                  </a:extLst>
                </a:gridCol>
                <a:gridCol w="1256548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9172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367523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436054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58863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81588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13959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miast, Typ projektów: Rewitalizacja obszarów zdegradowanych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16 360 665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endParaRPr kumimoji="0" lang="en-US" sz="2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</a:rPr>
                        <a:t>20 951 963</a:t>
                      </a:r>
                      <a:endParaRPr kumimoji="0" lang="en-US" sz="2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13 897 073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Kontraktacja zakończona</a:t>
                      </a:r>
                      <a:endParaRPr lang="en-US" sz="200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130162"/>
                  </a:ext>
                </a:extLst>
              </a:tr>
              <a:tr h="34075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20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84 125 470</a:t>
                      </a:r>
                      <a:endParaRPr lang="pl-PL" sz="20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77 382 999</a:t>
                      </a:r>
                      <a:endParaRPr kumimoji="0" lang="en-US" sz="10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57 879 073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041521"/>
                  </a:ext>
                </a:extLst>
              </a:tr>
              <a:tr h="494573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miast, Typ projektów: Rewitalizacja obszarów zdegradowanych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11 080 680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26 140 974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26 140 974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7479184"/>
                  </a:ext>
                </a:extLst>
              </a:tr>
              <a:tr h="45135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  <a:endParaRPr lang="pl-PL" sz="200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61 369 920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180 929 197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179 434 214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/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2078996"/>
                  </a:ext>
                </a:extLst>
              </a:tr>
              <a:tr h="3809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miast, Typ projektów: Ochrona, rozwój i promowanie dziedzictwa kulturowego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16 418 433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1 229 509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1 229 509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9851100"/>
                  </a:ext>
                </a:extLst>
              </a:tr>
              <a:tr h="43496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60 071 642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30 441 914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29 193 933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425905"/>
                  </a:ext>
                </a:extLst>
              </a:tr>
              <a:tr h="51308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miast, Typ projektów: Ochrona, rozwój i promowanie dziedzictwa kulturowego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27 592 500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15 797 550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10 627 917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2309584"/>
                  </a:ext>
                </a:extLst>
              </a:tr>
              <a:tr h="72399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53 487 000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91 559 427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50 333 737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3645004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0588824-EDA5-CE13-4E68-8EAEE648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8041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1F675-A713-8E07-F859-AE508027F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E8BE2A1F-2E4C-FA0B-6716-53A1132C204D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429FDD2-509D-C58A-EF03-2AA77C17A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D33B42-BA87-4743-BF32-67CD95F6F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B0691036-D60B-4613-BF17-BFF68C443BFE}"/>
              </a:ext>
            </a:extLst>
          </p:cNvPr>
          <p:cNvGrpSpPr/>
          <p:nvPr/>
        </p:nvGrpSpPr>
        <p:grpSpPr>
          <a:xfrm>
            <a:off x="787400" y="6001272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73F37A82-0B60-F5B0-15D8-A5C36F1E9669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F32A699C-FFC1-507A-EE0B-674639B1D58D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9189622-97F5-3D17-5D59-53F99E73F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612212"/>
              </p:ext>
            </p:extLst>
          </p:nvPr>
        </p:nvGraphicFramePr>
        <p:xfrm>
          <a:off x="787400" y="1510505"/>
          <a:ext cx="10299903" cy="4416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7484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05390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1135240">
                  <a:extLst>
                    <a:ext uri="{9D8B030D-6E8A-4147-A177-3AD203B41FA5}">
                      <a16:colId xmlns:a16="http://schemas.microsoft.com/office/drawing/2014/main" val="3907859967"/>
                    </a:ext>
                  </a:extLst>
                </a:gridCol>
                <a:gridCol w="1201368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25021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113194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142934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71285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301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50057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9.2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obszarów innych niż miejskie, Typ projektów: Rewitalizacja obszarów zdegradowanych</a:t>
                      </a:r>
                    </a:p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17 100 070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0658011"/>
                  </a:ext>
                </a:extLst>
              </a:tr>
              <a:tr h="51007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73 899 800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9 706 531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9 706 531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740391"/>
                  </a:ext>
                </a:extLst>
              </a:tr>
              <a:tr h="4461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9.2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obszarów innych niż miejskie, Typ projektów: Rewitalizacja obszarów zdegradowanych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24 292 260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22 563 513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13 763 676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4277763"/>
                  </a:ext>
                </a:extLst>
              </a:tr>
              <a:tr h="36484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107 823 540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102 728 061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65 039 573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7295314"/>
                  </a:ext>
                </a:extLst>
              </a:tr>
              <a:tr h="43019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9.2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obszarów innych niż miejskie, Typ projektów: Ochrona, rozwój i promowanie dziedzictwa kulturowego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10 859 436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4 778 949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Żaden wniosek nie został oceniony pozytywnie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1729200"/>
                  </a:ext>
                </a:extLst>
              </a:tr>
              <a:tr h="38082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46 755 905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5 806 808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9658000"/>
                  </a:ext>
                </a:extLst>
              </a:tr>
              <a:tr h="46445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9.2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Rewitalizacja obszarów innych niż miejskie, Typ projektów: Ochrona, rozwój i promowanie dziedzictwa kulturowego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21 225 000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33 456 582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22 249 781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w toku</a:t>
                      </a: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5275829"/>
                  </a:ext>
                </a:extLst>
              </a:tr>
              <a:tr h="28909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74 287 500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80 130 999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kumimoji="0" sz="10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78 960 581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4740991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BDDB40B-2046-D7A2-14CF-27656B6A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379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9AA11-2134-7F45-886E-537DF53D7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995DAA96-93B8-A2BE-791C-D2EA4511188B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85E75DD-48C8-AB7F-FCC5-67DC23509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D97537-1C20-6FAB-3910-F88D59291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7CA103D1-4237-B9C9-331F-D20D6D84CF8A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F5E64E02-535D-1079-C58A-F75088EF1EF7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28FD08CB-8687-A94F-FAF7-53BA8EA4D51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F5D423A-0760-4DC0-E029-0A6D03A7BD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534715"/>
              </p:ext>
            </p:extLst>
          </p:nvPr>
        </p:nvGraphicFramePr>
        <p:xfrm>
          <a:off x="968632" y="1510505"/>
          <a:ext cx="10334368" cy="4469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183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98658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3907859967"/>
                    </a:ext>
                  </a:extLst>
                </a:gridCol>
                <a:gridCol w="1070327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4919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172245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380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24838">
                  <a:extLst>
                    <a:ext uri="{9D8B030D-6E8A-4147-A177-3AD203B41FA5}">
                      <a16:colId xmlns:a16="http://schemas.microsoft.com/office/drawing/2014/main" val="81425555"/>
                    </a:ext>
                  </a:extLst>
                </a:gridCol>
              </a:tblGrid>
              <a:tr h="149746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8516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9.3 </a:t>
                      </a:r>
                      <a:r>
                        <a:rPr lang="pl-PL" sz="10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Mazowieckie Centrum Wsparcia Doradczego, Typ projektów: Mazowieckie Centrum Wsparcia Doradczego (MCWD)</a:t>
                      </a:r>
                      <a:endParaRPr lang="pl-PL" sz="10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3 029 400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3 029 213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3 029 213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7475824"/>
                  </a:ext>
                </a:extLst>
              </a:tr>
              <a:tr h="126875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Działanie 9.3 </a:t>
                      </a:r>
                      <a:r>
                        <a:rPr lang="pl-PL" sz="10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Mazowieckie Centrum Wsparcia Doradczego, Typ projektów: Mazowieckie Centrum Wsparcia Doradczego (MCWD)</a:t>
                      </a:r>
                      <a:endParaRPr lang="pl-PL" sz="10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4 251 800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l-PL" sz="9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</a:rPr>
                        <a:t>4 156 534</a:t>
                      </a:r>
                      <a:endParaRPr kumimoji="0" lang="en-US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E9EBF5"/>
                          </a:highlight>
                          <a:uLnTx/>
                          <a:uFillTx/>
                          <a:latin typeface="Calibri"/>
                          <a:ea typeface="Calibri"/>
                          <a:cs typeface="Calibri"/>
                        </a:rPr>
                        <a:t>4 156 534</a:t>
                      </a:r>
                      <a:endParaRPr kumimoji="0"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b="0" i="0" u="none" strike="noStrike" kern="1200" noProof="0">
                          <a:solidFill>
                            <a:schemeClr val="tx1"/>
                          </a:solidFill>
                          <a:effectLst/>
                          <a:highlight>
                            <a:srgbClr val="E9EBF5"/>
                          </a:highlight>
                          <a:latin typeface="Calibri"/>
                          <a:ea typeface="Calibri"/>
                          <a:cs typeface="Calibri"/>
                        </a:rPr>
                        <a:t>Kontraktacja w toku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9354459"/>
                  </a:ext>
                </a:extLst>
              </a:tr>
              <a:tr h="85163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>
                          <a:effectLst/>
                        </a:rPr>
                        <a:t>Działanie </a:t>
                      </a: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9.4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Metropolitalne Centrum Wsparcia Doradczego, Typ projektów: Metropolitalne Centrum Wsparcia Doradczego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2 591 280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2 500 000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2 500 000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Kontraktacja zakończona</a:t>
                      </a:r>
                      <a:endParaRPr kumimoji="0" lang="pl-PL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9516165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10ABE76-0225-832D-3D89-1DE6BE3E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1023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D08A-9609-C600-F233-E8004C5B4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B87875F6-BAFC-E537-90BB-8D1F7BABEB74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C39A195-D7E7-6D7B-3CA0-70F6D474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EEC93B-EE70-9881-2A84-CC0C6415C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370" y="966389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Rozwoju Regionalnego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E3F15145-896C-FCC4-E0C9-A9DE4A1F7811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A049A7B3-8582-D063-3E93-53CAC53DF94F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EA4B7BBA-DBAD-0172-E839-E7803F00AB4E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highlight>
                  <a:srgbClr val="FFFF00"/>
                </a:highlight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15F9AAF-01B3-F66A-A38E-CA14A4E73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5715"/>
              </p:ext>
            </p:extLst>
          </p:nvPr>
        </p:nvGraphicFramePr>
        <p:xfrm>
          <a:off x="968631" y="1518575"/>
          <a:ext cx="10334369" cy="4415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1834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798657">
                  <a:extLst>
                    <a:ext uri="{9D8B030D-6E8A-4147-A177-3AD203B41FA5}">
                      <a16:colId xmlns:a16="http://schemas.microsoft.com/office/drawing/2014/main" val="455549008"/>
                    </a:ext>
                  </a:extLst>
                </a:gridCol>
                <a:gridCol w="1053465">
                  <a:extLst>
                    <a:ext uri="{9D8B030D-6E8A-4147-A177-3AD203B41FA5}">
                      <a16:colId xmlns:a16="http://schemas.microsoft.com/office/drawing/2014/main" val="3907859967"/>
                    </a:ext>
                  </a:extLst>
                </a:gridCol>
                <a:gridCol w="1070328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14919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1172245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380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1424839">
                  <a:extLst>
                    <a:ext uri="{9D8B030D-6E8A-4147-A177-3AD203B41FA5}">
                      <a16:colId xmlns:a16="http://schemas.microsoft.com/office/drawing/2014/main" val="81425555"/>
                    </a:ext>
                  </a:extLst>
                </a:gridCol>
              </a:tblGrid>
              <a:tr h="98695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i typ projektu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Alokacja PLN</a:t>
                      </a:r>
                    </a:p>
                    <a:p>
                      <a:pPr algn="ctr" fontAlgn="ctr"/>
                      <a:endParaRPr lang="pl-PL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złożonych wniosków w ramach naboru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Wartość EFRR złożonych wniosków</a:t>
                      </a:r>
                      <a:b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Liczba wniosków skierowanych do dofinansowania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Łączna kwota dofinansowania EFRR w ramach projektów skierowanych do dofinansowania PLN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Uwagi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85458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Działanie 12.1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STEP dla rozwoju biotechnologii</a:t>
                      </a:r>
                      <a:b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 projektów: Nowatorskie terapie genowe w leczeniu choroby Parkinsona oraz innych zaburzeń neurodegeneracyjnych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unieważniony. Wnioskodawca nie złożył dokumentów.</a:t>
                      </a: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51100"/>
                  </a:ext>
                </a:extLst>
              </a:tr>
              <a:tr h="128707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12.1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STEP dla rozwoju biotechnologii</a:t>
                      </a:r>
                      <a:b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 projektów: Nowatorskie terapie genowe w leczeniu choroby Parkinsona oraz innych zaburzeń neurodegeneracyjnych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RMR+RWS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139 847 379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139 847 379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139 847 379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</a:t>
                      </a:r>
                      <a:b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Kontraktacja zakończona</a:t>
                      </a:r>
                      <a:endParaRPr kumimoji="0" lang="pl-PL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4060522"/>
                  </a:ext>
                </a:extLst>
              </a:tr>
              <a:tr h="128707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Działanie 12.1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STEP dla rozwoju biotechnologii</a:t>
                      </a:r>
                      <a:b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 projektów: Rozwój terapii genowych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RMR+RWS</a:t>
                      </a:r>
                    </a:p>
                    <a:p>
                      <a:pPr algn="ctr" fontAlgn="b"/>
                      <a:endParaRPr lang="pl-P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46 991 850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48 699 869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9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l-PL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Nabór w trakcie oceny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614743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06BD9A5-BA6F-A441-0AC2-6F8000D4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2961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30" y="-144489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57" y="651271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Realizacja Umów o Dofinansowanie – </a:t>
            </a:r>
            <a:r>
              <a:rPr lang="pl-PL" sz="2400" b="1" kern="1400" spc="-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anose="020B0609070205080204" pitchFamily="49" charset="-128"/>
                <a:cs typeface="Times New Roman" panose="02020603050405020304" pitchFamily="18" charset="0"/>
              </a:rPr>
              <a:t>Instrumenty Finansowe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43724AC-D16D-EE99-B750-B45888C4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29</a:t>
            </a:fld>
            <a:endParaRPr lang="pl-PL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424A892-F1E1-46BD-8AAE-6535133148F5}"/>
              </a:ext>
            </a:extLst>
          </p:cNvPr>
          <p:cNvGraphicFramePr>
            <a:graphicFrameLocks noGrp="1"/>
          </p:cNvGraphicFramePr>
          <p:nvPr/>
        </p:nvGraphicFramePr>
        <p:xfrm>
          <a:off x="294198" y="1654994"/>
          <a:ext cx="11561197" cy="4260776"/>
        </p:xfrm>
        <a:graphic>
          <a:graphicData uri="http://schemas.openxmlformats.org/drawingml/2006/table">
            <a:tbl>
              <a:tblPr/>
              <a:tblGrid>
                <a:gridCol w="1968957">
                  <a:extLst>
                    <a:ext uri="{9D8B030D-6E8A-4147-A177-3AD203B41FA5}">
                      <a16:colId xmlns:a16="http://schemas.microsoft.com/office/drawing/2014/main" val="1635469794"/>
                    </a:ext>
                  </a:extLst>
                </a:gridCol>
                <a:gridCol w="932859">
                  <a:extLst>
                    <a:ext uri="{9D8B030D-6E8A-4147-A177-3AD203B41FA5}">
                      <a16:colId xmlns:a16="http://schemas.microsoft.com/office/drawing/2014/main" val="1963446835"/>
                    </a:ext>
                  </a:extLst>
                </a:gridCol>
                <a:gridCol w="1744044">
                  <a:extLst>
                    <a:ext uri="{9D8B030D-6E8A-4147-A177-3AD203B41FA5}">
                      <a16:colId xmlns:a16="http://schemas.microsoft.com/office/drawing/2014/main" val="3944785237"/>
                    </a:ext>
                  </a:extLst>
                </a:gridCol>
                <a:gridCol w="1409431">
                  <a:extLst>
                    <a:ext uri="{9D8B030D-6E8A-4147-A177-3AD203B41FA5}">
                      <a16:colId xmlns:a16="http://schemas.microsoft.com/office/drawing/2014/main" val="3540533905"/>
                    </a:ext>
                  </a:extLst>
                </a:gridCol>
                <a:gridCol w="1527728">
                  <a:extLst>
                    <a:ext uri="{9D8B030D-6E8A-4147-A177-3AD203B41FA5}">
                      <a16:colId xmlns:a16="http://schemas.microsoft.com/office/drawing/2014/main" val="4149514744"/>
                    </a:ext>
                  </a:extLst>
                </a:gridCol>
                <a:gridCol w="1982400">
                  <a:extLst>
                    <a:ext uri="{9D8B030D-6E8A-4147-A177-3AD203B41FA5}">
                      <a16:colId xmlns:a16="http://schemas.microsoft.com/office/drawing/2014/main" val="3298901404"/>
                    </a:ext>
                  </a:extLst>
                </a:gridCol>
                <a:gridCol w="1995778">
                  <a:extLst>
                    <a:ext uri="{9D8B030D-6E8A-4147-A177-3AD203B41FA5}">
                      <a16:colId xmlns:a16="http://schemas.microsoft.com/office/drawing/2014/main" val="587036058"/>
                    </a:ext>
                  </a:extLst>
                </a:gridCol>
              </a:tblGrid>
              <a:tr h="7645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Nr i nazwa działania 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Region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Liczba podpisanych 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umów o dofinansowanie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Menadżer Funduszu Powierniczego/ Beneficjent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Wartość 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podpisanych umów 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(EFRR) [PLN]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Wartość zatwierdzonych wniosków o płatność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(EFRR) [PLN]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% zaangażowanych </a:t>
                      </a:r>
                      <a:b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środków EFRR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47960"/>
                  </a:ext>
                </a:extLst>
              </a:tr>
              <a:tr h="53864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1.3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Innowacyjność i konkurencyjność MŚP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 + 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BGK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186 090 071,00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163 587 297,20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88%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02833"/>
                  </a:ext>
                </a:extLst>
              </a:tr>
              <a:tr h="427043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2.1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Efektywność energetyczna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 + 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EBI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103 557 479,00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31 067 243,70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961715"/>
                  </a:ext>
                </a:extLst>
              </a:tr>
              <a:tr h="46870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2.3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Odnawialne źródła energii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 + 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BGK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85 007 247,00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35 258 805,58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41%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232900"/>
                  </a:ext>
                </a:extLst>
              </a:tr>
              <a:tr h="536601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3.1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Mobilność miejska  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EBI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26 403 599,00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                       7 921 079,70 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617718"/>
                  </a:ext>
                </a:extLst>
              </a:tr>
              <a:tr h="47717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3.2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Mobilność miejska w ZIT 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EBI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34 920 891,00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                    10 476 267,30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597142"/>
                  </a:ext>
                </a:extLst>
              </a:tr>
              <a:tr h="34993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9.1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Rewitalizacja miast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RMR+RWS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EBI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51 103 748,00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                     15 331 124,40 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416507"/>
                  </a:ext>
                </a:extLst>
              </a:tr>
              <a:tr h="38762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Działanie 9.2 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Rewitalizacja obszarów innych niż miejskie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EBI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51 103 744,00 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                    15 331 123,20 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30%</a:t>
                      </a:r>
                    </a:p>
                  </a:txBody>
                  <a:tcPr marL="8420" marR="8420" marT="842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615555"/>
                  </a:ext>
                </a:extLst>
              </a:tr>
              <a:tr h="31051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Razem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RMR + RWS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BGK+EBI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538 186 779,00 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pl-PL" sz="10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278 972 941,08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52%</a:t>
                      </a:r>
                    </a:p>
                  </a:txBody>
                  <a:tcPr marL="8420" marR="8420" marT="84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069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907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30" y="-144489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57" y="651271"/>
            <a:ext cx="1051560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>
                <a:solidFill>
                  <a:schemeClr val="bg1"/>
                </a:solidFill>
              </a:rPr>
              <a:t>Realizacja Umów o Dofinansowanie</a:t>
            </a: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– </a:t>
            </a:r>
            <a:r>
              <a:rPr lang="pl-PL" sz="2400" b="1" kern="1400" spc="-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Gothic" panose="020B0609070205080204" pitchFamily="49" charset="-128"/>
                <a:cs typeface="Times New Roman" panose="02020603050405020304" pitchFamily="18" charset="0"/>
              </a:rPr>
              <a:t>Instrumenty Finansowe c.d.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43724AC-D16D-EE99-B750-B45888C42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30</a:t>
            </a:fld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178C9D5-ECBA-8AD8-DD54-DE9CCDE83538}"/>
              </a:ext>
            </a:extLst>
          </p:cNvPr>
          <p:cNvSpPr txBox="1"/>
          <p:nvPr/>
        </p:nvSpPr>
        <p:spPr>
          <a:xfrm>
            <a:off x="532737" y="1832345"/>
            <a:ext cx="10988703" cy="3462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/>
              <a:t>Podpisano wszystkie umowy operacyjne, trwa akcja pożyczkowa oraz kampania informacyjno-promocyjna w całym regionie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b="1"/>
              <a:t>BGK </a:t>
            </a:r>
            <a:r>
              <a:rPr lang="pl-PL" b="1"/>
              <a:t>	</a:t>
            </a:r>
            <a:r>
              <a:rPr lang="pl-PL"/>
              <a:t>Działanie 1.3 - </a:t>
            </a:r>
            <a:r>
              <a:rPr lang="pl-PL" b="1"/>
              <a:t>podpisano 13 umów operacyjnych</a:t>
            </a:r>
            <a:r>
              <a:rPr lang="pl-PL"/>
              <a:t> (udzielono 292 pożyczek)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/>
              <a:t>		Działanie 2.3 – </a:t>
            </a:r>
            <a:r>
              <a:rPr lang="pl-PL" b="1"/>
              <a:t>podpisano 6 umów operacyjnych </a:t>
            </a:r>
            <a:r>
              <a:rPr lang="pl-PL"/>
              <a:t>(udzielono 20 pożyczek)</a:t>
            </a:r>
          </a:p>
          <a:p>
            <a:pPr lvl="1">
              <a:spcAft>
                <a:spcPts val="600"/>
              </a:spcAft>
            </a:pPr>
            <a:endParaRPr lang="pl-PL" b="1"/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b="1"/>
              <a:t>EBI</a:t>
            </a:r>
            <a:r>
              <a:rPr lang="pl-PL" sz="2400"/>
              <a:t> </a:t>
            </a:r>
            <a:r>
              <a:rPr lang="pl-PL"/>
              <a:t>	Działanie 2.1, Działanie 3.1, Działanie 3.2 – </a:t>
            </a:r>
            <a:r>
              <a:rPr lang="pl-PL" b="1"/>
              <a:t>podpisano umowę operacyjną z Bankiem 			Ochrony Środowiska </a:t>
            </a:r>
            <a:r>
              <a:rPr lang="pl-PL"/>
              <a:t>(udzielono 16 pożyczek)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pl-PL"/>
              <a:t>		Działanie 9.1, Działanie 9.2 – </a:t>
            </a:r>
            <a:r>
              <a:rPr lang="pl-PL" b="1"/>
              <a:t>podpisano umowę operacyjną z Bankiem Gospodarstwa 			Krajowego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97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 dirty="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 dirty="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3B0E93-1539-A14D-E4F8-5C9C86609CFD}"/>
              </a:ext>
            </a:extLst>
          </p:cNvPr>
          <p:cNvSpPr txBox="1"/>
          <p:nvPr/>
        </p:nvSpPr>
        <p:spPr>
          <a:xfrm>
            <a:off x="787400" y="2373924"/>
            <a:ext cx="6094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4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MS Gothic" panose="020B0609070205080204" pitchFamily="49" charset="-128"/>
                <a:cs typeface="Times New Roman" panose="02020603050405020304" pitchFamily="18" charset="0"/>
              </a:rPr>
              <a:t>Podsumowanie naborów EFS+: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674F225-AAE0-5F81-81F1-65C5CC810769}"/>
              </a:ext>
            </a:extLst>
          </p:cNvPr>
          <p:cNvSpPr txBox="1"/>
          <p:nvPr/>
        </p:nvSpPr>
        <p:spPr>
          <a:xfrm>
            <a:off x="787400" y="2887921"/>
            <a:ext cx="9312564" cy="2406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Ogłoszone nabory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160 na kwotę EFS+  2 385 187 256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Złożone wnioski o dofinansowanie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3 182 na kwotę EFS+  4 </a:t>
            </a:r>
            <a:r>
              <a:rPr lang="pl-PL" sz="17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277 454 398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Projekty zatwierdzone do realizacji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17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1 027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kwotę EFS+  </a:t>
            </a:r>
            <a:r>
              <a:rPr lang="pl-PL" sz="17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1 712 822 840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Podpisane umowy o dofinansowanie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881 na kwotę EFS+  1 551 607 187 PLN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defRPr/>
            </a:pPr>
            <a:r>
              <a:rPr lang="pl-PL" sz="17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Nabory do ogłoszenia zgodnie z harmonogramem przyjętym przez ZWM 3 listopada 2026 r.</a:t>
            </a:r>
            <a:r>
              <a:rPr kumimoji="0" lang="pl-PL" sz="17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pl-PL" sz="17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kwotę EFS +  </a:t>
            </a:r>
            <a:r>
              <a:rPr lang="pl-PL" sz="17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75 714 282</a:t>
            </a:r>
            <a:r>
              <a:rPr kumimoji="0" lang="pl-PL" sz="17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PLN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03CD94-8912-D12B-6850-FFFCD864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0502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488867" y="1791304"/>
          <a:ext cx="11078103" cy="3907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278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532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3515">
                  <a:extLst>
                    <a:ext uri="{9D8B030D-6E8A-4147-A177-3AD203B41FA5}">
                      <a16:colId xmlns:a16="http://schemas.microsoft.com/office/drawing/2014/main" val="3939227760"/>
                    </a:ext>
                  </a:extLst>
                </a:gridCol>
                <a:gridCol w="923515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15867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5371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762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5892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2689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 dirty="0">
                          <a:effectLst/>
                        </a:rPr>
                      </a:br>
                      <a:r>
                        <a:rPr lang="pl-PL" sz="1000" b="1" u="none" strike="noStrike" dirty="0">
                          <a:effectLst/>
                        </a:rPr>
                        <a:t>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74055">
                <a:tc rowSpan="6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6.1 </a:t>
                      </a:r>
                      <a:r>
                        <a:rPr lang="pl-PL" sz="1000" u="none" strike="noStrike" dirty="0">
                          <a:effectLst/>
                        </a:rPr>
                        <a:t>Aktywizacja zawodowa osób bezrobotnych, </a:t>
                      </a:r>
                    </a:p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Typ projektu: Aktywizacja zawodowa osób bezrobotnych przez PUP, w szczególności znajdujących się trudnej sytuacji na rynku pracy tj. osób młodych, długotrwale bezrobotnych, z niepełnosprawnością, z wykształceniem odpowiadającym poziomowi ISCED 3 i niższym, kobiet i osób, które ukończyły </a:t>
                      </a:r>
                    </a:p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50 lat oraz migrantów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14 381 184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10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14 381 184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10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14 381 184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2314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15 203 568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11 875 357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11 875 357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971221790"/>
                  </a:ext>
                </a:extLst>
              </a:tr>
              <a:tr h="28961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10 689 071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10 650 715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10 650 715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338166746"/>
                  </a:ext>
                </a:extLst>
              </a:tr>
              <a:tr h="37405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113 651 243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113 651 243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113 651 243 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969536315"/>
                  </a:ext>
                </a:extLst>
              </a:tr>
              <a:tr h="26415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131 590 807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105 386 524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105 386 524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670868227"/>
                  </a:ext>
                </a:extLst>
              </a:tr>
              <a:tr h="28961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90 691 474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90 691 474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90 691 474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981449296"/>
                  </a:ext>
                </a:extLst>
              </a:tr>
              <a:tr h="237777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Działanie 6.2 </a:t>
                      </a:r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Aktywizacja zawodowa osób młodych przez OHP, </a:t>
                      </a:r>
                    </a:p>
                    <a:p>
                      <a:pPr algn="l" fontAlgn="b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Typ projektu: Aktywizacja zawodowa osób młodych znajdujących się w szczególnej sytuacji na rynku pracy realizowana przez Ochotnicze Hufce Pracy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2 185 248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2 185 284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1 650 688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897048"/>
                  </a:ext>
                </a:extLst>
              </a:tr>
              <a:tr h="290149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7 015 218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7 015 218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7 015 218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48633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43BEFF7-8DFA-2936-8607-A8324B2A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5692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787400" y="1695447"/>
          <a:ext cx="10873759" cy="4228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0174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415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4498">
                  <a:extLst>
                    <a:ext uri="{9D8B030D-6E8A-4147-A177-3AD203B41FA5}">
                      <a16:colId xmlns:a16="http://schemas.microsoft.com/office/drawing/2014/main" val="2494037240"/>
                    </a:ext>
                  </a:extLst>
                </a:gridCol>
                <a:gridCol w="924498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1694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6367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8616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8505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19998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9528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Działanie 6.3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Nowoczesne, regionalne służby zatrudnienia,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 projektu: Podnoszenie kompetencji pracowników regionalnych Publicznych Służb Zatrudnienia</a:t>
                      </a: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260 130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75 925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85329"/>
                  </a:ext>
                </a:extLst>
              </a:tr>
              <a:tr h="213254">
                <a:tc vMerge="1">
                  <a:txBody>
                    <a:bodyPr/>
                    <a:lstStyle/>
                    <a:p>
                      <a:pPr algn="l" fontAlgn="b"/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372 295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197 875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160 375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251765"/>
                  </a:ext>
                </a:extLst>
              </a:tr>
              <a:tr h="199851">
                <a:tc vMerge="1">
                  <a:txBody>
                    <a:bodyPr/>
                    <a:lstStyle/>
                    <a:p>
                      <a:pPr algn="l" fontAlgn="b"/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1 824 695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268 175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149 175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421877"/>
                  </a:ext>
                </a:extLst>
              </a:tr>
              <a:tr h="234606">
                <a:tc vMerge="1">
                  <a:txBody>
                    <a:bodyPr/>
                    <a:lstStyle/>
                    <a:p>
                      <a:pPr algn="l" fontAlgn="b"/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4 059 155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358 666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234 353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521656"/>
                  </a:ext>
                </a:extLst>
              </a:tr>
              <a:tr h="338877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6.3 </a:t>
                      </a:r>
                      <a:r>
                        <a:rPr lang="pl-PL" sz="1000" u="none" strike="noStrike" dirty="0">
                          <a:effectLst/>
                        </a:rPr>
                        <a:t>Nowoczesne, regionalne służby zatrudnienia, </a:t>
                      </a:r>
                    </a:p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Typ projektu: Wsparcie PSZ w świadczeniu usług w ramach sieci EURES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1 343 832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1 343 832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1 343 832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3800"/>
                  </a:ext>
                </a:extLst>
              </a:tr>
              <a:tr h="31950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1 108 961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1 103 941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807856"/>
                  </a:ext>
                </a:extLst>
              </a:tr>
              <a:tr h="375427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1 933 806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1 933 806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1 933 806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642098"/>
                  </a:ext>
                </a:extLst>
              </a:tr>
              <a:tr h="277436">
                <a:tc vMerge="1">
                  <a:txBody>
                    <a:bodyPr/>
                    <a:lstStyle/>
                    <a:p>
                      <a:pPr algn="l" fontAlgn="b"/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1 595 825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1 588 600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179496"/>
                  </a:ext>
                </a:extLst>
              </a:tr>
              <a:tr h="263607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6.4 </a:t>
                      </a:r>
                      <a:r>
                        <a:rPr lang="pl-PL" sz="1000" u="none" strike="noStrike" dirty="0">
                          <a:effectLst/>
                        </a:rPr>
                        <a:t>Aktywizacja zawodowa biernych zawodowo kobiet, Typ projektu: Aktywizacja zawodowa biernych zawodowo kobiet w wieku produkcyjnym w RMR (Region Mazowiecki Regionalny)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19 389 150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74 233 074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19 389 150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37833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19 712 394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52 707 289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19 712 394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50452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45D87C5-228C-49F0-FE25-3576A993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196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60CB-4084-DF1D-3B88-BB3FE87BA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8FDEDA88-452F-740A-D5C1-3704D6954064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09A070-E0C9-F18D-F05D-F53E8D60E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E63728-BC7B-0F25-907B-62324E3AF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AE9B15EA-A087-B2CA-290E-BFD41514FED8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33191D87-841D-8CF7-2F40-F075758B7F6E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411A76A1-ECB2-4514-C2B7-07FAE6C6A641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2F36B16-80D4-8700-4E8E-759D74E0AB45}"/>
              </a:ext>
            </a:extLst>
          </p:cNvPr>
          <p:cNvGraphicFramePr>
            <a:graphicFrameLocks noGrp="1"/>
          </p:cNvGraphicFramePr>
          <p:nvPr/>
        </p:nvGraphicFramePr>
        <p:xfrm>
          <a:off x="544526" y="1584930"/>
          <a:ext cx="11093291" cy="4383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7323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4332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4782">
                  <a:extLst>
                    <a:ext uri="{9D8B030D-6E8A-4147-A177-3AD203B41FA5}">
                      <a16:colId xmlns:a16="http://schemas.microsoft.com/office/drawing/2014/main" val="2494037240"/>
                    </a:ext>
                  </a:extLst>
                </a:gridCol>
                <a:gridCol w="924782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17260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6654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8900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9258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0604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68464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6.5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Wsparcie dla pracodawców i pracowników,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Wsparcie pracodawców z sektora prywatnego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 wprowadzaniu pracy zdalnej</a:t>
                      </a:r>
                    </a:p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4 885 311 </a:t>
                      </a: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naboru nie został złożony żaden wniosek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407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14 412 758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478 731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413048"/>
                  </a:ext>
                </a:extLst>
              </a:tr>
              <a:tr h="420779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  <a:p>
                      <a:endParaRPr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6 247 050</a:t>
                      </a:r>
                    </a:p>
                  </a:txBody>
                  <a:tcPr marL="9525" marR="9525" marT="9525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1 515 849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1 515 849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50452"/>
                  </a:ext>
                </a:extLst>
              </a:tr>
              <a:tr h="419870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16 926 056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769 567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413389"/>
                  </a:ext>
                </a:extLst>
              </a:tr>
              <a:tr h="34719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Działanie 6.5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Wsparcie dla pracodawców i pracowników,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Typ projektu</a:t>
                      </a: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Przystosowanie pracowników i przedsiębiorców do zmian</a:t>
                      </a: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13 242 479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10 621 975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10 621 975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33387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24 629 920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24 320 923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24 320 923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41227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26 498 576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26 498 576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26 498 576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05728"/>
                  </a:ext>
                </a:extLst>
              </a:tr>
              <a:tr h="367483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36 866 905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36 404 382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36 404 382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97262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FA1F8D8-40BC-3B82-0715-6FAEBA69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3985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33C9F-01FB-8BB2-9456-2A45FEA4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5E223AE-A364-2DAC-1715-1151852461B1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903DE20-3735-9F73-E2FA-85289CE3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9012A1-77CE-4500-A3A5-4C92DF326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22517DCA-5E99-26DF-A53B-FD4D12505DEA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0DCEB53A-635E-D498-DF7E-4692CAFBE65D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7F1E4F63-444A-2FC3-9547-5305DB608CB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3806FE0-6A32-2B12-CFBD-090092CFB59E}"/>
              </a:ext>
            </a:extLst>
          </p:cNvPr>
          <p:cNvGraphicFramePr>
            <a:graphicFrameLocks noGrp="1"/>
          </p:cNvGraphicFramePr>
          <p:nvPr/>
        </p:nvGraphicFramePr>
        <p:xfrm>
          <a:off x="533978" y="1695447"/>
          <a:ext cx="11022444" cy="4040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613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0600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18876">
                  <a:extLst>
                    <a:ext uri="{9D8B030D-6E8A-4147-A177-3AD203B41FA5}">
                      <a16:colId xmlns:a16="http://schemas.microsoft.com/office/drawing/2014/main" val="2494037240"/>
                    </a:ext>
                  </a:extLst>
                </a:gridCol>
                <a:gridCol w="918876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6432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85003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296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43552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8004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Alokacja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 dirty="0">
                          <a:effectLst/>
                        </a:rPr>
                      </a:br>
                      <a:r>
                        <a:rPr lang="pl-PL" sz="1000" b="1" u="none" strike="noStrike" dirty="0">
                          <a:effectLst/>
                        </a:rPr>
                        <a:t>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172459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Działanie 6.6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Zdrowie pracowników</a:t>
                      </a:r>
                      <a:endParaRPr kumimoji="0" lang="pl-PL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2 132 750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58756"/>
                  </a:ext>
                </a:extLst>
              </a:tr>
              <a:tr h="49124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2 101 650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8 931 653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2 604 855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873468"/>
                  </a:ext>
                </a:extLst>
              </a:tr>
              <a:tr h="39313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4 288 300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1 684 513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833 717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374405"/>
                  </a:ext>
                </a:extLst>
              </a:tr>
              <a:tr h="158563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2 132 750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314750"/>
                  </a:ext>
                </a:extLst>
              </a:tr>
              <a:tr h="4912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2 101 650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7 268 425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2 347 734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426522"/>
                  </a:ext>
                </a:extLst>
              </a:tr>
              <a:tr h="28703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4 261 800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2 547 515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487 636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266026"/>
                  </a:ext>
                </a:extLst>
              </a:tr>
              <a:tr h="33752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Działanie 6.7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Kompleksowe wsparcie dla osób młodych</a:t>
                      </a:r>
                      <a:endParaRPr kumimoji="0" lang="pl-PL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1 788 461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540 634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Wniosek odrzucony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673299"/>
                  </a:ext>
                </a:extLst>
              </a:tr>
              <a:tr h="3290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15 101 539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9 812 163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2 990 133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714680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7AFCA39-C4BD-7038-F9DA-D1C5AFA3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9639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308B6-6240-0978-2741-DAD635F2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880D989-731D-7E57-E308-9A085EBCE5E9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9350C7-47F8-4A16-7C4A-88D545C0E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0533E0-2B8D-FA0F-53D5-B75B5DC0C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633453CE-8E9A-F208-31E8-A8755456BC72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2D165071-9275-2564-4D6F-D62A877258A8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9E347360-B800-6530-2E15-450B709A76D5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96A275E-B656-8932-AAEF-3CDC2DA65670}"/>
              </a:ext>
            </a:extLst>
          </p:cNvPr>
          <p:cNvGraphicFramePr>
            <a:graphicFrameLocks noGrp="1"/>
          </p:cNvGraphicFramePr>
          <p:nvPr/>
        </p:nvGraphicFramePr>
        <p:xfrm>
          <a:off x="483651" y="1982186"/>
          <a:ext cx="11252409" cy="3068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473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90922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3521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69219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2873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47217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39376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86994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0515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Alokacja PLN 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53391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Działanie 7.1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Edukacja przedszkolna,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Typ projektu: Podniesienie jakości edukacji przedszkolnej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2 033 287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3 864 329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1 494 079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5020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5 928 300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42 878 673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5 943 934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1528"/>
                  </a:ext>
                </a:extLst>
              </a:tr>
              <a:tr h="337569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16 623 644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3 671 531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665 080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00681"/>
                  </a:ext>
                </a:extLst>
              </a:tr>
              <a:tr h="47006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54 666 117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107 530 235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54 666 117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55035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3D3663F-FEA6-B1CC-F15E-5F453EB6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6563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177338" y="1539212"/>
          <a:ext cx="11837323" cy="4395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3676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3634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71156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06471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68272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83624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75481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735009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30895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 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83927">
                <a:tc rowSpan="1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dirty="0">
                          <a:effectLst/>
                        </a:rPr>
                        <a:t>Działanie 7.2 </a:t>
                      </a:r>
                      <a:r>
                        <a:rPr lang="pl-PL" sz="1000" u="none" strike="noStrike" dirty="0">
                          <a:effectLst/>
                        </a:rPr>
                        <a:t>Wzmocnienie kompetencji uczniów,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Typ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projektu</a:t>
                      </a:r>
                      <a:r>
                        <a:rPr lang="pl-PL" sz="1000" u="none" strike="noStrike" dirty="0">
                          <a:effectLst/>
                        </a:rPr>
                        <a:t>: Rozwój kompetencji kluczowych i umiejętności niezbędnych na rynku pracy uczniów szkół podstawowych </a:t>
                      </a:r>
                      <a:br>
                        <a:rPr lang="pl-PL" sz="1000" u="none" strike="noStrike" dirty="0">
                          <a:effectLst/>
                        </a:rPr>
                      </a:br>
                      <a:r>
                        <a:rPr lang="pl-PL" sz="1000" u="none" strike="noStrike" dirty="0">
                          <a:effectLst/>
                        </a:rPr>
                        <a:t>i ponadpodstawowych ogólnokształcących (tryb konkurencyjny oraz w ramach trybu niekonkurencyjnego „Mazowiecki program stypendialny dla uczniów uzdolnionych”, „Mazowiecka Szkoła przyszłości”)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RWS ogłoszono 6 konkursów, w tym 5 niekonkurencyjnych: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964042565"/>
                  </a:ext>
                </a:extLst>
              </a:tr>
              <a:tr h="1880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528" marR="4528" marT="4528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765 000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764 400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764 400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25148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764 405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752 934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752 934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17109"/>
                  </a:ext>
                </a:extLst>
              </a:tr>
              <a:tr h="1880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15 733 810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13 526 482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9 171 611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127494"/>
                  </a:ext>
                </a:extLst>
              </a:tr>
              <a:tr h="1880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760 202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748 020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748 020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83358"/>
                  </a:ext>
                </a:extLst>
              </a:tr>
              <a:tr h="1880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10 618 750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10 515 654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10 515 654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633009"/>
                  </a:ext>
                </a:extLst>
              </a:tr>
              <a:tr h="18705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2 324 098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2 260 440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2 260 440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479640"/>
                  </a:ext>
                </a:extLst>
              </a:tr>
              <a:tr h="36097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RMR ogłoszono 6 konkursów, w tym 5 niekonkurencyjnych: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28017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1 950 112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1 950 112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1 950 112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712837"/>
                  </a:ext>
                </a:extLst>
              </a:tr>
              <a:tr h="18516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1 920 861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1 920 861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1 920 861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u="none" strike="noStrike" dirty="0">
                          <a:effectLst/>
                        </a:rPr>
                        <a:t>Nabór niekonkurencyjny,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859604"/>
                  </a:ext>
                </a:extLst>
              </a:tr>
              <a:tr h="18516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20 582 171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72 848 321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20 582 171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286518"/>
                  </a:ext>
                </a:extLst>
              </a:tr>
              <a:tr h="20521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1 940 802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1 908 324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1 908 324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923428"/>
                  </a:ext>
                </a:extLst>
              </a:tr>
              <a:tr h="20214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142 954 459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141 567 637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141 567 637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702569"/>
                  </a:ext>
                </a:extLst>
              </a:tr>
              <a:tr h="19262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u="none" strike="noStrike" dirty="0">
                        <a:effectLst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5 929 165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5 755 860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5 755 860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030555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B0917CA-76F8-2E40-FA01-960F71456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4713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134112" y="1546994"/>
          <a:ext cx="11923775" cy="4461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0782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23680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866450">
                  <a:extLst>
                    <a:ext uri="{9D8B030D-6E8A-4147-A177-3AD203B41FA5}">
                      <a16:colId xmlns:a16="http://schemas.microsoft.com/office/drawing/2014/main" val="3572378410"/>
                    </a:ext>
                  </a:extLst>
                </a:gridCol>
                <a:gridCol w="30393">
                  <a:extLst>
                    <a:ext uri="{9D8B030D-6E8A-4147-A177-3AD203B41FA5}">
                      <a16:colId xmlns:a16="http://schemas.microsoft.com/office/drawing/2014/main" val="4236934263"/>
                    </a:ext>
                  </a:extLst>
                </a:gridCol>
                <a:gridCol w="1094967">
                  <a:extLst>
                    <a:ext uri="{9D8B030D-6E8A-4147-A177-3AD203B41FA5}">
                      <a16:colId xmlns:a16="http://schemas.microsoft.com/office/drawing/2014/main" val="1554444383"/>
                    </a:ext>
                  </a:extLst>
                </a:gridCol>
                <a:gridCol w="942621">
                  <a:extLst>
                    <a:ext uri="{9D8B030D-6E8A-4147-A177-3AD203B41FA5}">
                      <a16:colId xmlns:a16="http://schemas.microsoft.com/office/drawing/2014/main" val="2724431653"/>
                    </a:ext>
                  </a:extLst>
                </a:gridCol>
                <a:gridCol w="1121125">
                  <a:extLst>
                    <a:ext uri="{9D8B030D-6E8A-4147-A177-3AD203B41FA5}">
                      <a16:colId xmlns:a16="http://schemas.microsoft.com/office/drawing/2014/main" val="80870185"/>
                    </a:ext>
                  </a:extLst>
                </a:gridCol>
                <a:gridCol w="1161502">
                  <a:extLst>
                    <a:ext uri="{9D8B030D-6E8A-4147-A177-3AD203B41FA5}">
                      <a16:colId xmlns:a16="http://schemas.microsoft.com/office/drawing/2014/main" val="3080372534"/>
                    </a:ext>
                  </a:extLst>
                </a:gridCol>
                <a:gridCol w="2992255">
                  <a:extLst>
                    <a:ext uri="{9D8B030D-6E8A-4147-A177-3AD203B41FA5}">
                      <a16:colId xmlns:a16="http://schemas.microsoft.com/office/drawing/2014/main" val="3622843413"/>
                    </a:ext>
                  </a:extLst>
                </a:gridCol>
              </a:tblGrid>
              <a:tr h="75444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Alokacja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 dirty="0">
                          <a:effectLst/>
                        </a:rPr>
                      </a:br>
                      <a:r>
                        <a:rPr lang="pl-PL" sz="1000" b="1" u="none" strike="noStrike" dirty="0">
                          <a:effectLst/>
                        </a:rPr>
                        <a:t>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34919">
                <a:tc rowSpan="20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Działanie 7.2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Wzmocnienie kompetencji uczniów,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projektu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Wsparcie szkół prowadzących kształcenie zawodowe w ramach kompleksowych programów rozwojowych (tryb konkurencyjny oraz w ramach trybu niekonkurencyjnego „Mazowiecki program stypendialny dla uczniów szkół zawodowych”, „Zawodowe Mazowsze przyszłości – innowacyjne kształcenie zawodowe”)</a:t>
                      </a: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RWS ogłoszono 9 konkursów, w tym 5 niekonkurencyjnych: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42565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528" marR="4528" marT="4528" marB="0" anchor="ctr"/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669 375 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667 800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667 800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798 460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794 304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794 304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u="none" strike="noStrike">
                          <a:effectLst/>
                        </a:rPr>
                        <a:t>Nabór niekonkurencyjny,</a:t>
                      </a: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kontraktacja </a:t>
                      </a: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zakończona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17109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21 677 500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5 539 279 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2 437 792 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127494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811 452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808 284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808 284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838908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9 344 500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9 253 697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9 253 697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233412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2 451 796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2 434 550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2 434 550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niekonkurencyjny, kontraktacja zakończona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053781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38 002 500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3 309 084</a:t>
                      </a:r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3 309 084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921809"/>
                  </a:ext>
                </a:extLst>
              </a:tr>
              <a:tr h="26999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7 857 540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16.11.2026 r.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514531"/>
                  </a:ext>
                </a:extLst>
              </a:tr>
              <a:tr h="26999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10 040 190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20.11.2026 r.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080119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RMR ogłoszono 9 konkursów, w tym 5 niekonkurencyjnych: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2 113 313 </a:t>
                      </a: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2 107 490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2 107 490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 dirty="0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712837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1 853 462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1 853 462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1 853 462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>
                          <a:effectLst/>
                        </a:rPr>
                        <a:t>Nabór niekonkurencyjny, k</a:t>
                      </a:r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859604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16 102 001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49 491 191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16 102 001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286518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1 876 820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1 876 311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1 876 311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208551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63 542 600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62 925 141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62 925 141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156051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5 721 124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5 678 816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5 678 816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Nabór niekonkurencyjny, kontraktacja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521369"/>
                  </a:ext>
                </a:extLst>
              </a:tr>
              <a:tr h="15445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6 111 420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18 578 276</a:t>
                      </a:r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13 032 007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  <a:endParaRPr lang="pl-PL" sz="1000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20797"/>
                  </a:ext>
                </a:extLst>
              </a:tr>
              <a:tr h="27445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10 040 190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16.11.2026 r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pl-PL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359870"/>
                  </a:ext>
                </a:extLst>
              </a:tr>
              <a:tr h="27445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10 040 190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20.11.2026 r.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856429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42DB5B5-2309-996E-52CD-94882FC7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290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262128" y="1560488"/>
          <a:ext cx="11667743" cy="4419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8563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273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6973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04993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66703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82180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7404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578791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15595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Alokacja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183992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Działanie 7.2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Wzmocnienie kompetencji uczniów,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projektu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Wsparcie edukacji włączającej</a:t>
                      </a: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12 376 024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30 665 620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11 737 169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608859721"/>
                  </a:ext>
                </a:extLst>
              </a:tr>
              <a:tr h="43794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10 556 250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23 586 767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16 982 326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  <a:endParaRPr lang="pl-PL" sz="1000" dirty="0"/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797559520"/>
                  </a:ext>
                </a:extLst>
              </a:tr>
              <a:tr h="23796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37 120 188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66 371 344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22 076 230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810998428"/>
                  </a:ext>
                </a:extLst>
              </a:tr>
              <a:tr h="18597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42 225 000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81 824 183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9796543"/>
                  </a:ext>
                </a:extLst>
              </a:tr>
              <a:tr h="498201">
                <a:tc rowSpan="3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7.3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Wzmocnienie kompetencji uczniów w ZIT WOF,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Rozwój kompetencji kluczowych i umiejętności niezbędnych na rynku pracy uczniów szkół podstawowych i ponadpodstawowych ogólnokształcących ZIT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12 854 400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 ramach naboru nie został złożony żaden wniosek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914181384"/>
                  </a:ext>
                </a:extLst>
              </a:tr>
              <a:tr h="243357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12 392 400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17 885 191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7 635 425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363625173"/>
                  </a:ext>
                </a:extLst>
              </a:tr>
              <a:tr h="276565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5 017 124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l-PL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6 080 152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4 823 843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 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480044732"/>
                  </a:ext>
                </a:extLst>
              </a:tr>
              <a:tr h="225925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7.4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Edukacja osób dorosłych,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Wsparcie poprzez usługi rozwojowe, w tym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zakresie kompetencji cyfrowych, w ramach PSF dla osób dorosłych, które chcą z własnej inicjatywy podnieść swoje umiejętności/kompetencje lub nabyć kwalifikacje (w tym włączone do ZRK); w tym wsparcie dla osób z najtrudniejszych grup docelowych - za pośrednictwem BUR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17 910 990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51 544 108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17 910 990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35572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13 435 688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48 326 059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859052221"/>
                  </a:ext>
                </a:extLst>
              </a:tr>
              <a:tr h="212084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44 991 295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213 012 172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44 991 295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779300681"/>
                  </a:ext>
                </a:extLst>
              </a:tr>
              <a:tr h="382038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40 859 798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165 620 175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4100342536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B997C0D-895D-663F-02AF-4C87AD4D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694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1822C-B380-4B5A-79B3-C9C69F1D9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7172BA85-F506-EAE2-78A2-496FEB53F59B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E8496F-15EE-8598-7E40-C43E0FF8C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57CCA7-E56B-1C3B-192B-90B2E54A9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F7C18DE0-2537-C329-E2C4-24DDCDE259D0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0011C568-24A0-FBFD-2C57-9D133E579FD7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052E069C-B29F-ABD6-E76D-A57FF3BF7B3E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1885BEB-15CC-4603-F6A8-0FC715FA5E77}"/>
              </a:ext>
            </a:extLst>
          </p:cNvPr>
          <p:cNvGraphicFramePr>
            <a:graphicFrameLocks noGrp="1"/>
          </p:cNvGraphicFramePr>
          <p:nvPr/>
        </p:nvGraphicFramePr>
        <p:xfrm>
          <a:off x="625711" y="1539212"/>
          <a:ext cx="11102947" cy="44259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2805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Alokacja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99809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7.5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Edukacja osób dorosłych poza PSF,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Wsparcie dla osób o niskich umiejętnościach lub kompetencjach (w tym cyfrowych) realizowane poza systemem BUR i PSF, umożliwiające wdrażanie </a:t>
                      </a:r>
                      <a:r>
                        <a:rPr lang="pl-P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Upskilling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pathways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3 013 044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9 027 555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1 707 289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46843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2 133 750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7 902 767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3 091 978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58519571"/>
                  </a:ext>
                </a:extLst>
              </a:tr>
              <a:tr h="36888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4 656 850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15 181 387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569038715"/>
                  </a:ext>
                </a:extLst>
              </a:tr>
              <a:tr h="36619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14 332 472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48 459 638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13 151 294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28074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5 009 835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27 219 250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4 848 737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445330180"/>
                  </a:ext>
                </a:extLst>
              </a:tr>
              <a:tr h="28074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19 050 750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60 364 499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047773439"/>
                  </a:ext>
                </a:extLst>
              </a:tr>
              <a:tr h="286136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7.5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Edukacja osób dorosłych poza PSF,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Wsparcie lokalnych inicjatyw na rzecz kształcenia osób dorosłych (na przykładzie LOWE) np. poprzez tworzenie lokalnych punktów wsparcia kształcenia osób dorosłych, w tym służących aktywizacji osób starszych, osób o niskich kwalifikacjach, osób z niepełnosprawnościami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1 235 164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560 469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Wniosek odrzucony na etapie oceny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613525478"/>
                  </a:ext>
                </a:extLst>
              </a:tr>
              <a:tr h="23613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5 966 520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1 415 712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552 721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457476184"/>
                  </a:ext>
                </a:extLst>
              </a:tr>
              <a:tr h="25300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3 176 136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1 396 806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555 368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225061057"/>
                  </a:ext>
                </a:extLst>
              </a:tr>
              <a:tr h="305337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14 700 866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7 446 144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4 455 769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490273497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068195E-FAA4-F724-2574-D0D7F5B0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625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625711" y="1556719"/>
          <a:ext cx="11102947" cy="42161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3768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3372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9574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25379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8.1 </a:t>
                      </a:r>
                      <a:r>
                        <a:rPr lang="pl-PL" sz="1000" b="0" u="none" strike="noStrike" dirty="0">
                          <a:effectLst/>
                        </a:rPr>
                        <a:t>Aktywizacja społeczna i zawodowa, </a:t>
                      </a:r>
                    </a:p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Typ projektu nr 1: </a:t>
                      </a:r>
                      <a:r>
                        <a:rPr lang="pl-PL" sz="1000" b="0" u="none" strike="noStrike" dirty="0">
                          <a:effectLst/>
                        </a:rPr>
                        <a:t>Aktywizacja społeczna i zawodowa osób biernych zawodowo oraz zagrożonych ubóstwem lub wykluczeniem społecznym przy zastosowaniu usług aktywnej integracji. </a:t>
                      </a:r>
                      <a:r>
                        <a:rPr lang="pl-PL" sz="1000" b="1" u="none" strike="noStrike" dirty="0">
                          <a:effectLst/>
                        </a:rPr>
                        <a:t>Typ projektu nr 2: </a:t>
                      </a:r>
                      <a:r>
                        <a:rPr lang="pl-PL" sz="1000" b="0" u="none" strike="noStrike" dirty="0">
                          <a:effectLst/>
                        </a:rPr>
                        <a:t>Aktywizacja społeczna i zawodowa w ramach podmiotów integracji społecznej.</a:t>
                      </a:r>
                    </a:p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(nabory zostały ogłoszone łącznie dla obu typów)</a:t>
                      </a: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12 942 655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49 237 757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12 942 655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40396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2 155 000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14 807 889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7 656 600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zakończona.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371749124"/>
                  </a:ext>
                </a:extLst>
              </a:tr>
              <a:tr h="25400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86 593 319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180 760 639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86 593 319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779300681"/>
                  </a:ext>
                </a:extLst>
              </a:tr>
              <a:tr h="551353">
                <a:tc vMerge="1">
                  <a:txBody>
                    <a:bodyPr/>
                    <a:lstStyle/>
                    <a:p>
                      <a:pPr algn="l" fontAlgn="b"/>
                      <a:endParaRPr lang="pl-P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7 352 886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66 079 724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34 223 004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</a:t>
                      </a: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zakończona.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528677386"/>
                  </a:ext>
                </a:extLst>
              </a:tr>
              <a:tr h="274129">
                <a:tc rowSpan="7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Ekonomia społeczna,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Wsparcie przedsiębiorstw społecznych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podmiotów ekonomii społecznej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34 796 730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32 439 806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17 877 292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21967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29 542 254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28 619 999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- trwa ocena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937380554"/>
                  </a:ext>
                </a:extLst>
              </a:tr>
              <a:tr h="259379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pl-PL" sz="1000" b="0" i="0" u="sng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RMR ogłoszono 4 konkursy:</a:t>
                      </a:r>
                    </a:p>
                  </a:txBody>
                  <a:tcPr marL="4528" marR="4528" marT="4528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pl-PL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20845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52 487 003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30 504 380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30 504 380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928674"/>
                  </a:ext>
                </a:extLst>
              </a:tr>
              <a:tr h="24815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16 475 426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14 721 838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Wniosek odrzucony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540614"/>
                  </a:ext>
                </a:extLst>
              </a:tr>
              <a:tr h="18007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15 931 237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15 009 052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15 009 052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93037"/>
                  </a:ext>
                </a:extLst>
              </a:tr>
              <a:tr h="23806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25 031 457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54 623 738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-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291844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007AB24-3230-7921-A06D-C6E528CA4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2029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E2815-FF3A-75E8-920C-5EAB3C646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D51BAEC5-6C87-1CCB-0823-6EF3BE6098EC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D800900-6E33-68B1-41DD-C92897AFD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7FD372-5852-187C-1C00-874A1CD54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684A0CEE-B4F6-12B6-D882-EEB0557DD0A8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4F131FE6-C937-474E-9F20-948F914A2832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9CFA5BC8-2A40-5477-3551-F418871DD50F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F3DE4C8-CFF6-9D16-95DD-FA758858BC09}"/>
              </a:ext>
            </a:extLst>
          </p:cNvPr>
          <p:cNvGraphicFramePr>
            <a:graphicFrameLocks noGrp="1"/>
          </p:cNvGraphicFramePr>
          <p:nvPr/>
        </p:nvGraphicFramePr>
        <p:xfrm>
          <a:off x="493726" y="1584933"/>
          <a:ext cx="11102947" cy="4342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3768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3372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2081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 dirty="0">
                          <a:effectLst/>
                        </a:rPr>
                      </a:br>
                      <a:r>
                        <a:rPr lang="pl-PL" sz="1000" b="1" u="none" strike="noStrike" dirty="0">
                          <a:effectLst/>
                        </a:rPr>
                        <a:t>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66568">
                <a:tc rowSpan="8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Doskonalenie zawodowe,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Wzmocnienie potencjału partnerów społecznych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organizacji pozarządowych w obszarze zasad horyzontalnych UE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5 579 895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10 969 061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71446"/>
                  </a:ext>
                </a:extLst>
              </a:tr>
              <a:tr h="3977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7 282 653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19 444 311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2 694 008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100648"/>
                  </a:ext>
                </a:extLst>
              </a:tr>
              <a:tr h="35551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6 375 563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1 548 523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480143"/>
                  </a:ext>
                </a:extLst>
              </a:tr>
              <a:tr h="35551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4 732 233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26 340 241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743 915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068342"/>
                  </a:ext>
                </a:extLst>
              </a:tr>
              <a:tr h="36155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7 396 605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7 104 804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670 098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986803"/>
                  </a:ext>
                </a:extLst>
              </a:tr>
              <a:tr h="3615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9 283 279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10 152 872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2 552 581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427650"/>
                  </a:ext>
                </a:extLst>
              </a:tr>
              <a:tr h="3615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9 607 792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 ramach naboru nie został złożony żaden wniosek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28278"/>
                  </a:ext>
                </a:extLst>
              </a:tr>
              <a:tr h="36155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6 361 004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15 781 813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078234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90629DF-D026-5FF5-B07F-D2EE9881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0817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478318" y="1797310"/>
          <a:ext cx="11235363" cy="3895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965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90027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33794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67751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27174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45783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37953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83226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45218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Uwagi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496389">
                <a:tc rowSpan="5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Integracja społeczno-zawodowa obywateli państw trzecich,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Kompleksowe działania w zakresie integracji społecznej, zawodowej uzupełnione niezbędnymi usługami społecznymi na rzecz obywateli państw trzecich, w tym migrantów oraz ich otoczenia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3 440 969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39 829 645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2 936 750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49685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7 033 965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7 031 640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7 002 380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477510307"/>
                  </a:ext>
                </a:extLst>
              </a:tr>
              <a:tr h="45673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35 789 895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179 004 015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35 789 704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796163980"/>
                  </a:ext>
                </a:extLst>
              </a:tr>
              <a:tr h="49685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5 985 450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5 985 122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5 978 764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00681"/>
                  </a:ext>
                </a:extLst>
              </a:tr>
              <a:tr h="49685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25 605 853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122 681 506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25 605 853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  <a:endParaRPr lang="pl-PL" sz="1000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753708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CC61C64-D2EA-0557-7B5A-828AF789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3642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415A7-59D8-8877-B179-3934D7B37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73B84083-51D6-2B58-2ABC-FA0855BC4EF6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5E9DCBA-AE63-F398-8089-42115369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12741B-FB0E-815A-0611-7D94B645D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7E4BE02D-FBF3-3B41-EEA5-406B1AA79CD2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E00FB504-211C-DE7D-C077-0CABA0B400DC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3215B371-CC6B-60CA-B765-E89DB1946275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1DD6C32-0D5A-7800-1A7F-4D79908F1112}"/>
              </a:ext>
            </a:extLst>
          </p:cNvPr>
          <p:cNvGraphicFramePr>
            <a:graphicFrameLocks noGrp="1"/>
          </p:cNvGraphicFramePr>
          <p:nvPr/>
        </p:nvGraphicFramePr>
        <p:xfrm>
          <a:off x="234188" y="1583388"/>
          <a:ext cx="11717020" cy="4381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3255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615322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73825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1009237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71209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86329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78162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589681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99507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 dirty="0">
                          <a:effectLst/>
                        </a:rPr>
                      </a:br>
                      <a:r>
                        <a:rPr lang="pl-PL" sz="1000" b="1" u="none" strike="noStrike" dirty="0">
                          <a:effectLst/>
                        </a:rPr>
                        <a:t>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184207">
                <a:tc rowSpan="14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Usługi społeczne i zdrowotne,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Rozwój usług społecznych świadczonych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społeczności lokalnej, w tym projekt niekonkurencyjny „Zwiększenie samodzielności seniorów w miejscu ich zamieszkania”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RWS ogłoszono 6 konkursów, w tym 1 niekonkurencyjny: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786825054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4 726 150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4 691 894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4 691 894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53391"/>
                  </a:ext>
                </a:extLst>
              </a:tr>
              <a:tr h="18870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3 508 860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21 781 529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2 526 442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139524"/>
                  </a:ext>
                </a:extLst>
              </a:tr>
              <a:tr h="17732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4 261 800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28 576 055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9 133 204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31387"/>
                  </a:ext>
                </a:extLst>
              </a:tr>
              <a:tr h="17732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7 549 438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58 500 307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529503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4 365 300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12.11.2026 r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pl-PL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597009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4 365 300</a:t>
                      </a:r>
                    </a:p>
                    <a:p>
                      <a:pPr algn="ctr" fontAlgn="ctr"/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16.11.2026 r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pl-PL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38835"/>
                  </a:ext>
                </a:extLst>
              </a:tr>
              <a:tr h="19280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/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 ramach danego typu na obszarze RMR ogłoszono 6 konkursów, w tym 1 niekonkurencyjny: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062301824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18 629 212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18 629 212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18 629 212</a:t>
                      </a:r>
                      <a:endParaRPr lang="pl-PL" dirty="0"/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696586"/>
                  </a:ext>
                </a:extLst>
              </a:tr>
              <a:tr h="14575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23 482 358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50 411 698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20 102 751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225571"/>
                  </a:ext>
                </a:extLst>
              </a:tr>
              <a:tr h="219610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21 309 000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58 104 570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32 933 415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83270"/>
                  </a:ext>
                </a:extLst>
              </a:tr>
              <a:tr h="145759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64 448 192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275 890 663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882559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13 095 900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12.11.2026 r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pl-PL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633468"/>
                  </a:ext>
                </a:extLst>
              </a:tr>
              <a:tr h="28731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13 095 900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w trakcie – data zakończenia naboru 16.11.2026 r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pl-PL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842322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A6A7C1F-1876-5C54-1E09-CE02111B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306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544526" y="1510505"/>
          <a:ext cx="11102947" cy="44319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276561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32253">
                <a:tc rowSpan="10">
                  <a:txBody>
                    <a:bodyPr/>
                    <a:lstStyle/>
                    <a:p>
                      <a:pPr algn="l" fontAlgn="b"/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Usługi społeczne i zdrowotne,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Wsparcie procesu deinstytucjonalizacji w ochronie zdrowia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1 515 075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766 912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766 912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75105737"/>
                  </a:ext>
                </a:extLst>
              </a:tr>
              <a:tr h="25221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12 821 400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14 065 348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3 758 857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endParaRPr lang="pl-P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3492065784"/>
                  </a:ext>
                </a:extLst>
              </a:tr>
              <a:tr h="2542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12 532 500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51 041 881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31 253 873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1342055527"/>
                  </a:ext>
                </a:extLst>
              </a:tr>
              <a:tr h="19865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4 267 500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10 160 802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3 966 098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710619872"/>
                  </a:ext>
                </a:extLst>
              </a:tr>
              <a:tr h="28263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8 469 000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12 986 385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3 464 086</a:t>
                      </a: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108645012"/>
                  </a:ext>
                </a:extLst>
              </a:tr>
              <a:tr h="25483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2 575 627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12 836 078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2 078 259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300681"/>
                  </a:ext>
                </a:extLst>
              </a:tr>
              <a:tr h="241731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51 285 600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34 746 011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13 146 378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657976"/>
                  </a:ext>
                </a:extLst>
              </a:tr>
              <a:tr h="476403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50 130 000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106 894 797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56 192 752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89865"/>
                  </a:ext>
                </a:extLst>
              </a:tr>
              <a:tr h="476403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17 070 000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19 594 786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17 968 367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39699"/>
                  </a:ext>
                </a:extLst>
              </a:tr>
              <a:tr h="278540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40 227 750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120 900 186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61 106 388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Ocena zakończona – 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77259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55FDB4D-0E18-4115-F70F-6AF5F8E17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6132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1A829-4A01-0627-BA72-F605A79E2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56C229AC-11FC-5601-BF61-8EA4A1D830CD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A1050B1-9A9A-DCA3-DFAE-46AC6100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AB9539-411F-8DAF-F6A9-992BC806F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987D4CE-DC28-9D3A-B6EA-69F84FB32ADE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C98D98AD-7FA2-DF3F-99B7-CE86E5E6A6DD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5931ADEE-A09A-4E0C-6BFE-AAB7A61C1110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462F7F-EA28-6F9C-23B9-283FCB1D2931}"/>
              </a:ext>
            </a:extLst>
          </p:cNvPr>
          <p:cNvGraphicFramePr>
            <a:graphicFrameLocks noGrp="1"/>
          </p:cNvGraphicFramePr>
          <p:nvPr/>
        </p:nvGraphicFramePr>
        <p:xfrm>
          <a:off x="481263" y="1568798"/>
          <a:ext cx="11333749" cy="43601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898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95194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41971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7622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3616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54064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46168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504972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04767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268346">
                <a:tc rowSpan="6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8.6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Usługi społeczne na rzecz rodzin,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Rozwój usług społecznych na rzecz dzieci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młodzieży, w tym w ramach usług wsparcia systemu pieczy zastępczej 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4 146 538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24 775 823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4 146 538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304793"/>
                  </a:ext>
                </a:extLst>
              </a:tr>
              <a:tr h="253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2 155 000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8 591 135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553 075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181655"/>
                  </a:ext>
                </a:extLst>
              </a:tr>
              <a:tr h="2229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8 539 000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26 689 010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9 487 826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w toku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693068"/>
                  </a:ext>
                </a:extLst>
              </a:tr>
              <a:tr h="238906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25 435 935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39 200 837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25 435 935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511443"/>
                  </a:ext>
                </a:extLst>
              </a:tr>
              <a:tr h="525885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4 310 000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17 500 857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8 598 907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zakończona.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Zgodnie z decyzją ZWM alokacja na nabór została zwiększona.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383316"/>
                  </a:ext>
                </a:extLst>
              </a:tr>
              <a:tr h="240262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34 156 000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38 127 872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23 210 410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604771"/>
                  </a:ext>
                </a:extLst>
              </a:tr>
              <a:tr h="247143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Działanie 8.6 </a:t>
                      </a: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Usługi społeczne na rzecz rodzin,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Typ projektu: Zwiększenie dostępności i skuteczności ochrony oraz wsparcia osób dotkniętych przemocą domową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5 034 640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7 674 924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835 349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16924"/>
                  </a:ext>
                </a:extLst>
              </a:tr>
              <a:tr h="24714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3 598 475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7 836 595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018836"/>
                  </a:ext>
                </a:extLst>
              </a:tr>
              <a:tr h="30249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3 686 025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w trakcie – data zakończenia naboru 9.11.2026 r.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068350"/>
                  </a:ext>
                </a:extLst>
              </a:tr>
              <a:tr h="21296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12 104 560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19 733 267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5 528 873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424760"/>
                  </a:ext>
                </a:extLst>
              </a:tr>
              <a:tr h="21296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8 467 000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27 843 059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208651"/>
                  </a:ext>
                </a:extLst>
              </a:tr>
              <a:tr h="30249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8 673 000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w trakcie – data zakończenia naboru 9.11.2026 r.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6363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44C4957-107A-0F2E-0D36-C23DFB88D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45882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C7ED7EE-A0A5-F82F-B9CD-55606EBC56F3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CBC0AC4-38B2-E9FA-3D4B-2D6AD749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730692-C721-CAFF-7F20-B2707B01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064E3B0-0253-1F28-2CC8-B1108755490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AD536D4-779F-BDF7-2D08-EE0C03E82A8A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14029052-73AB-AE34-78AB-D20D9EB25057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E33AE3B-CB12-EFF5-4512-9A9C164C3186}"/>
              </a:ext>
            </a:extLst>
          </p:cNvPr>
          <p:cNvGraphicFramePr>
            <a:graphicFrameLocks noGrp="1"/>
          </p:cNvGraphicFramePr>
          <p:nvPr/>
        </p:nvGraphicFramePr>
        <p:xfrm>
          <a:off x="493726" y="1603320"/>
          <a:ext cx="11102947" cy="4257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18733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300887">
                <a:tc rowSpan="4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8.7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Integracja społeczna osób w kryzysie bezdomności i zagrożonych bezdomnością,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Integracja społeczna osób w kryzysie bezdomności i zagrożonych bezdomnością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6 341 504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1 234 056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Wnioski odrzucone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887138"/>
                  </a:ext>
                </a:extLst>
              </a:tr>
              <a:tr h="28789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6 182 700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10 229 920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3 230 475</a:t>
                      </a: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95092"/>
                  </a:ext>
                </a:extLst>
              </a:tr>
              <a:tr h="365518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2 699 424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441 817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Wniosek odrzucony na etapie oceny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32474"/>
                  </a:ext>
                </a:extLst>
              </a:tr>
              <a:tr h="343397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2 631 825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1 978 629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456 110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570532"/>
                  </a:ext>
                </a:extLst>
              </a:tr>
              <a:tr h="433132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u="none" strike="noStrike" dirty="0">
                          <a:effectLst/>
                        </a:rPr>
                        <a:t>Działanie </a:t>
                      </a:r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Integracja społeczna Romów,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Integracja społeczna osób należących do społeczności marginalizowanych, w tym Romów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1 485 498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1 485 468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1 485 468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160462"/>
                  </a:ext>
                </a:extLst>
              </a:tr>
              <a:tr h="18404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3 520 818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4 828 259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474058"/>
                  </a:ext>
                </a:extLst>
              </a:tr>
              <a:tr h="3217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3 498 264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5 264 589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507 745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212572"/>
                  </a:ext>
                </a:extLst>
              </a:tr>
              <a:tr h="346363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6 734 266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6 733 720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6 733 720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 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676104"/>
                  </a:ext>
                </a:extLst>
              </a:tr>
              <a:tr h="1656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8 362 270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7 074 707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Nabór anulowany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660123"/>
                  </a:ext>
                </a:extLst>
              </a:tr>
              <a:tr h="32172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8 308 703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7 603 146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5 087 061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Kontraktacja zakończona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829155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9BAD728-E418-8F44-067F-24DF4B463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0588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57716-EEE9-08F2-8F07-E466CDCD4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E9CD9C3B-7EB2-BDF5-4945-09A3AD4FA2E4}"/>
              </a:ext>
            </a:extLst>
          </p:cNvPr>
          <p:cNvSpPr/>
          <p:nvPr/>
        </p:nvSpPr>
        <p:spPr>
          <a:xfrm>
            <a:off x="0" y="0"/>
            <a:ext cx="12192000" cy="1510505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FB8C23A-B619-BEF4-54F3-86B462818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494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>
                <a:solidFill>
                  <a:schemeClr val="bg1"/>
                </a:solidFill>
                <a:latin typeface="Calibri"/>
              </a:rPr>
              <a:t>Program Fundusze Europejskie dla Mazowsza 2021-2027</a:t>
            </a:r>
            <a:endParaRPr lang="pl-PL" sz="3200" b="1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F7AA6E-3573-A813-D105-46031B1E7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966389"/>
            <a:ext cx="10779570" cy="572823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pl-PL" sz="2400" b="1" kern="1400" spc="-50">
                <a:solidFill>
                  <a:schemeClr val="bg1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Nabory ogłoszone z Europejskiego Funduszu Społecznego Plus</a:t>
            </a:r>
          </a:p>
          <a:p>
            <a:pPr marL="0" indent="0" algn="l">
              <a:lnSpc>
                <a:spcPct val="100000"/>
              </a:lnSpc>
              <a:buNone/>
            </a:pPr>
            <a:endParaRPr lang="pl-PL" sz="2400" b="1" kern="1400" spc="-50">
              <a:solidFill>
                <a:srgbClr val="002060"/>
              </a:solidFill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456FE927-DDB5-8902-4C4B-D2A6EAC1AD3D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B434197D-1BB2-60E1-3650-D80BCB48AB8B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332170F5-D8B0-C710-B386-E18D92E8B993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44F6E09-87AB-6286-4886-2882C4A2805A}"/>
              </a:ext>
            </a:extLst>
          </p:cNvPr>
          <p:cNvGraphicFramePr>
            <a:graphicFrameLocks noGrp="1"/>
          </p:cNvGraphicFramePr>
          <p:nvPr/>
        </p:nvGraphicFramePr>
        <p:xfrm>
          <a:off x="544526" y="1629347"/>
          <a:ext cx="11102947" cy="2334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0177">
                  <a:extLst>
                    <a:ext uri="{9D8B030D-6E8A-4147-A177-3AD203B41FA5}">
                      <a16:colId xmlns:a16="http://schemas.microsoft.com/office/drawing/2014/main" val="694623960"/>
                    </a:ext>
                  </a:extLst>
                </a:gridCol>
                <a:gridCol w="583073">
                  <a:extLst>
                    <a:ext uri="{9D8B030D-6E8A-4147-A177-3AD203B41FA5}">
                      <a16:colId xmlns:a16="http://schemas.microsoft.com/office/drawing/2014/main" val="2671792992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1433169178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978368299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294593901"/>
                    </a:ext>
                  </a:extLst>
                </a:gridCol>
                <a:gridCol w="934636">
                  <a:extLst>
                    <a:ext uri="{9D8B030D-6E8A-4147-A177-3AD203B41FA5}">
                      <a16:colId xmlns:a16="http://schemas.microsoft.com/office/drawing/2014/main" val="2412635"/>
                    </a:ext>
                  </a:extLst>
                </a:gridCol>
                <a:gridCol w="926899">
                  <a:extLst>
                    <a:ext uri="{9D8B030D-6E8A-4147-A177-3AD203B41FA5}">
                      <a16:colId xmlns:a16="http://schemas.microsoft.com/office/drawing/2014/main" val="4265120687"/>
                    </a:ext>
                  </a:extLst>
                </a:gridCol>
                <a:gridCol w="2453960">
                  <a:extLst>
                    <a:ext uri="{9D8B030D-6E8A-4147-A177-3AD203B41FA5}">
                      <a16:colId xmlns:a16="http://schemas.microsoft.com/office/drawing/2014/main" val="3916454483"/>
                    </a:ext>
                  </a:extLst>
                </a:gridCol>
              </a:tblGrid>
              <a:tr h="118733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effectLst/>
                        </a:rPr>
                        <a:t>Działanie i typ projektu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Alokacja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złożonych wniosków w ramach naboru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Wartość EFS+ złożonych wniosków</a:t>
                      </a:r>
                      <a:br>
                        <a:rPr lang="pl-PL" sz="1000" b="1" u="none" strike="noStrike">
                          <a:effectLst/>
                        </a:rPr>
                      </a:br>
                      <a:r>
                        <a:rPr lang="pl-PL" sz="1000" b="1" u="none" strike="noStrike">
                          <a:effectLst/>
                        </a:rPr>
                        <a:t>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Liczba wniosków skierowanych do dofinansowania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Łączna kwota dofinansowania EFS+ w ramach projektów skierowanych do dofinansowania PLN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>
                          <a:effectLst/>
                        </a:rPr>
                        <a:t>Uwagi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ctr"/>
                </a:tc>
                <a:extLst>
                  <a:ext uri="{0D108BD9-81ED-4DB2-BD59-A6C34878D82A}">
                    <a16:rowId xmlns:a16="http://schemas.microsoft.com/office/drawing/2014/main" val="2421132758"/>
                  </a:ext>
                </a:extLst>
              </a:tr>
              <a:tr h="549971">
                <a:tc rowSpan="2">
                  <a:txBody>
                    <a:bodyPr/>
                    <a:lstStyle/>
                    <a:p>
                      <a:pPr algn="l" fontAlgn="b"/>
                      <a:r>
                        <a:rPr lang="pl-P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Działanie 13.1 </a:t>
                      </a: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Gotowość cywilna mieszkańców, </a:t>
                      </a:r>
                    </a:p>
                    <a:p>
                      <a:pPr algn="l" fontAlgn="b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projektu: Rozwój umiejętności i wzrost bezpieczeństwa mieszkańców Mazowsza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RWS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28 630 589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28 629 414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887138"/>
                  </a:ext>
                </a:extLst>
              </a:tr>
              <a:tr h="597556">
                <a:tc vMerge="1">
                  <a:txBody>
                    <a:bodyPr/>
                    <a:lstStyle/>
                    <a:p>
                      <a:pPr algn="l" fontAlgn="b"/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28" marR="4528" marT="4528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RMR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66 478 874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66 478 772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niekonkurencyjny,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nabór zakończony – trwa ocena</a:t>
                      </a:r>
                    </a:p>
                  </a:txBody>
                  <a:tcPr marL="4528" marR="4528" marT="4528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32474"/>
                  </a:ext>
                </a:extLst>
              </a:tr>
            </a:tbl>
          </a:graphicData>
        </a:graphic>
      </p:graphicFrame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D1F0C9F-DD33-2707-817A-C6ABDC24A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8035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F02D4CC5-F265-8F1D-A48D-00CA5574D3DC}"/>
              </a:ext>
            </a:extLst>
          </p:cNvPr>
          <p:cNvSpPr/>
          <p:nvPr/>
        </p:nvSpPr>
        <p:spPr>
          <a:xfrm>
            <a:off x="3081792" y="1410426"/>
            <a:ext cx="5529278" cy="4022417"/>
          </a:xfrm>
          <a:prstGeom prst="rect">
            <a:avLst/>
          </a:pr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3C33B5A-9DE9-D143-98C7-B35C7BA949D4}"/>
              </a:ext>
            </a:extLst>
          </p:cNvPr>
          <p:cNvGrpSpPr/>
          <p:nvPr/>
        </p:nvGrpSpPr>
        <p:grpSpPr>
          <a:xfrm>
            <a:off x="968632" y="6008698"/>
            <a:ext cx="10334368" cy="45720"/>
            <a:chOff x="745525" y="5868998"/>
            <a:chExt cx="10334368" cy="45720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6E6926E-C805-A52E-76D7-33669BEEDCF7}"/>
                </a:ext>
              </a:extLst>
            </p:cNvPr>
            <p:cNvSpPr/>
            <p:nvPr/>
          </p:nvSpPr>
          <p:spPr>
            <a:xfrm>
              <a:off x="745525" y="5868999"/>
              <a:ext cx="4805090" cy="45719"/>
            </a:xfrm>
            <a:prstGeom prst="rect">
              <a:avLst/>
            </a:prstGeom>
            <a:solidFill>
              <a:srgbClr val="BD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5FC76BD4-0580-06DC-8101-DCF8E99A28BB}"/>
                </a:ext>
              </a:extLst>
            </p:cNvPr>
            <p:cNvSpPr/>
            <p:nvPr/>
          </p:nvSpPr>
          <p:spPr>
            <a:xfrm>
              <a:off x="5550615" y="5868998"/>
              <a:ext cx="5529278" cy="45719"/>
            </a:xfrm>
            <a:prstGeom prst="rect">
              <a:avLst/>
            </a:prstGeom>
            <a:solidFill>
              <a:srgbClr val="3B3D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Prostokąt 9">
            <a:extLst>
              <a:ext uri="{FF2B5EF4-FFF2-40B4-BE49-F238E27FC236}">
                <a16:creationId xmlns:a16="http://schemas.microsoft.com/office/drawing/2014/main" id="{F4FF8559-9F9E-F145-8095-086DC1BB2BB1}"/>
              </a:ext>
            </a:extLst>
          </p:cNvPr>
          <p:cNvSpPr/>
          <p:nvPr/>
        </p:nvSpPr>
        <p:spPr>
          <a:xfrm>
            <a:off x="-12700" y="-14729"/>
            <a:ext cx="734504" cy="6872729"/>
          </a:xfrm>
          <a:prstGeom prst="rect">
            <a:avLst/>
          </a:prstGeom>
          <a:solidFill>
            <a:srgbClr val="3B3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1D3703C-3A37-0544-DA55-425C6C22786A}"/>
              </a:ext>
            </a:extLst>
          </p:cNvPr>
          <p:cNvSpPr/>
          <p:nvPr/>
        </p:nvSpPr>
        <p:spPr>
          <a:xfrm>
            <a:off x="3635004" y="864096"/>
            <a:ext cx="5469925" cy="4140713"/>
          </a:xfrm>
          <a:prstGeom prst="rect">
            <a:avLst/>
          </a:prstGeom>
          <a:solidFill>
            <a:srgbClr val="3B3D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Dziękuję za uwagę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7179D3-3FF6-037F-10E1-670D05191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727" y="3608509"/>
            <a:ext cx="4086477" cy="135890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  <a:defRPr/>
            </a:pPr>
            <a:r>
              <a:rPr lang="pl-PL" altLang="pl-PL" sz="1050">
                <a:solidFill>
                  <a:srgbClr val="96C8EA"/>
                </a:solidFill>
              </a:rPr>
              <a:t>Urząd Marszałkowski Województwa Mazowieckiego w Warszawie</a:t>
            </a:r>
          </a:p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  <a:defRPr/>
            </a:pPr>
            <a:r>
              <a:rPr lang="pl-PL" altLang="pl-PL" sz="1050">
                <a:solidFill>
                  <a:srgbClr val="96C8EA"/>
                </a:solidFill>
              </a:rPr>
              <a:t>Departament Rozwoju Regionalnego i Funduszy Europejskich </a:t>
            </a:r>
          </a:p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  <a:defRPr/>
            </a:pPr>
            <a:r>
              <a:rPr lang="pl-PL" altLang="pl-PL" sz="1050">
                <a:solidFill>
                  <a:srgbClr val="96C8EA"/>
                </a:solidFill>
              </a:rPr>
              <a:t>ul. B. Brechta 7, 03-472 Warszawa</a:t>
            </a:r>
          </a:p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  <a:defRPr/>
            </a:pPr>
            <a:r>
              <a:rPr lang="pl-PL" altLang="pl-PL" sz="1050">
                <a:solidFill>
                  <a:srgbClr val="96C8EA"/>
                </a:solidFill>
              </a:rPr>
              <a:t>dsrr@mazovia.pl</a:t>
            </a:r>
            <a:endParaRPr lang="pl-PL" sz="1000"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39CD25-B368-5114-3DBD-6ABB2055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E0EB6-D2B1-4917-BC50-4681ECFB33D7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6085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7c9c092-2448-4cbc-a590-a8689a35641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B1617E093AA4459FF374124CD4F2BA" ma:contentTypeVersion="13" ma:contentTypeDescription="Create a new document." ma:contentTypeScope="" ma:versionID="f9a4b317ddd6da5671b9dd53a5c11d67">
  <xsd:schema xmlns:xsd="http://www.w3.org/2001/XMLSchema" xmlns:xs="http://www.w3.org/2001/XMLSchema" xmlns:p="http://schemas.microsoft.com/office/2006/metadata/properties" xmlns:ns3="62a9b4ca-052c-4d85-b626-074ade09e309" xmlns:ns4="27c9c092-2448-4cbc-a590-a8689a356414" targetNamespace="http://schemas.microsoft.com/office/2006/metadata/properties" ma:root="true" ma:fieldsID="3190e78e4cbfd8f9c8f31220575e986c" ns3:_="" ns4:_="">
    <xsd:import namespace="62a9b4ca-052c-4d85-b626-074ade09e309"/>
    <xsd:import namespace="27c9c092-2448-4cbc-a590-a8689a35641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  <xsd:element ref="ns4:MediaServiceSystem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a9b4ca-052c-4d85-b626-074ade09e3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c9c092-2448-4cbc-a590-a8689a3564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EF3056-0EDF-4BD1-894D-AA922E91D13A}">
  <ds:schemaRefs>
    <ds:schemaRef ds:uri="27c9c092-2448-4cbc-a590-a8689a356414"/>
    <ds:schemaRef ds:uri="62a9b4ca-052c-4d85-b626-074ade09e3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8B5576-73FA-4CB3-9E8B-48528DBEB6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C793C3-D679-4DF3-97EC-3AD5C4546730}">
  <ds:schemaRefs>
    <ds:schemaRef ds:uri="27c9c092-2448-4cbc-a590-a8689a356414"/>
    <ds:schemaRef ds:uri="62a9b4ca-052c-4d85-b626-074ade09e3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9683</Words>
  <Application>Microsoft Office PowerPoint</Application>
  <PresentationFormat>Panoramiczny</PresentationFormat>
  <Paragraphs>2599</Paragraphs>
  <Slides>49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49</vt:i4>
      </vt:variant>
    </vt:vector>
  </HeadingPairs>
  <TitlesOfParts>
    <vt:vector size="58" baseType="lpstr">
      <vt:lpstr>MS Gothic</vt:lpstr>
      <vt:lpstr>MS Mincho</vt:lpstr>
      <vt:lpstr>Aptos</vt:lpstr>
      <vt:lpstr>Arial</vt:lpstr>
      <vt:lpstr>Calibri</vt:lpstr>
      <vt:lpstr>Calibri Light</vt:lpstr>
      <vt:lpstr>Symbol</vt:lpstr>
      <vt:lpstr>Wingdings</vt:lpstr>
      <vt:lpstr>Motyw pakietu Office</vt:lpstr>
      <vt:lpstr>Strategia komunikacji Funduszy Europejskich dla Mazowsza 2021-2027 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Program Fundusze Europejskie dla Mazowsza 2021-2027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Penda Anna</dc:creator>
  <cp:lastModifiedBy>Siębor Aleksandra</cp:lastModifiedBy>
  <cp:revision>17</cp:revision>
  <cp:lastPrinted>2026-06-11T10:32:12Z</cp:lastPrinted>
  <dcterms:created xsi:type="dcterms:W3CDTF">2023-04-28T07:13:02Z</dcterms:created>
  <dcterms:modified xsi:type="dcterms:W3CDTF">2026-11-03T12:34:16Z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0x01010086B1617E093AA4459FF374124CD4F2BA</vt:lpwstr>
  </property>
</Properties>
</file>