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43"/>
  </p:notesMasterIdLst>
  <p:sldIdLst>
    <p:sldId id="256" r:id="rId5"/>
    <p:sldId id="284" r:id="rId6"/>
    <p:sldId id="321" r:id="rId7"/>
    <p:sldId id="339" r:id="rId8"/>
    <p:sldId id="313" r:id="rId9"/>
    <p:sldId id="340" r:id="rId10"/>
    <p:sldId id="319" r:id="rId11"/>
    <p:sldId id="317" r:id="rId12"/>
    <p:sldId id="330" r:id="rId13"/>
    <p:sldId id="341" r:id="rId14"/>
    <p:sldId id="298" r:id="rId15"/>
    <p:sldId id="342" r:id="rId16"/>
    <p:sldId id="343" r:id="rId17"/>
    <p:sldId id="314" r:id="rId18"/>
    <p:sldId id="332" r:id="rId19"/>
    <p:sldId id="327" r:id="rId20"/>
    <p:sldId id="345" r:id="rId21"/>
    <p:sldId id="331" r:id="rId22"/>
    <p:sldId id="318" r:id="rId23"/>
    <p:sldId id="344" r:id="rId24"/>
    <p:sldId id="336" r:id="rId25"/>
    <p:sldId id="337" r:id="rId26"/>
    <p:sldId id="338" r:id="rId27"/>
    <p:sldId id="326" r:id="rId28"/>
    <p:sldId id="300" r:id="rId29"/>
    <p:sldId id="306" r:id="rId30"/>
    <p:sldId id="329" r:id="rId31"/>
    <p:sldId id="322" r:id="rId32"/>
    <p:sldId id="311" r:id="rId33"/>
    <p:sldId id="346" r:id="rId34"/>
    <p:sldId id="308" r:id="rId35"/>
    <p:sldId id="309" r:id="rId36"/>
    <p:sldId id="347" r:id="rId37"/>
    <p:sldId id="310" r:id="rId38"/>
    <p:sldId id="328" r:id="rId39"/>
    <p:sldId id="348" r:id="rId40"/>
    <p:sldId id="312" r:id="rId41"/>
    <p:sldId id="288" r:id="rId42"/>
  </p:sldIdLst>
  <p:sldSz cx="12192000" cy="6858000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876E36-E61A-80A9-E71C-96951B62D798}" name="Siębor Aleksandra" initials="AS" userId="S::aleksandra.siebor@mazovia.pl::29a3298a-bca8-4268-aed2-c3cee81f12d7" providerId="AD"/>
  <p188:author id="{095D64D6-CD08-A95B-B04D-BED55F160BEC}" name="Gajewska Monika" initials="MG" userId="S::monika.gajewska@mazovia.pl::000b0967-140a-4c98-a055-fe8a312e2e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458B"/>
    <a:srgbClr val="E9EBF5"/>
    <a:srgbClr val="FFFFFF"/>
    <a:srgbClr val="3D5392"/>
    <a:srgbClr val="3B3D79"/>
    <a:srgbClr val="96C8EA"/>
    <a:srgbClr val="507CAE"/>
    <a:srgbClr val="11306E"/>
    <a:srgbClr val="000000"/>
    <a:srgbClr val="E84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0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8/10/relationships/authors" Target="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1163" cy="498475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7628" y="3"/>
            <a:ext cx="2951163" cy="498475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1539E19D-69A8-4D98-966E-5A93CE02F2DC}" type="datetimeFigureOut">
              <a:rPr lang="pl-PL" smtClean="0"/>
              <a:t>10.12.2025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0" rIns="91422" bIns="4571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1038" y="4784728"/>
            <a:ext cx="5448300" cy="3914775"/>
          </a:xfrm>
          <a:prstGeom prst="rect">
            <a:avLst/>
          </a:prstGeom>
        </p:spPr>
        <p:txBody>
          <a:bodyPr vert="horz" lIns="91422" tIns="45710" rIns="91422" bIns="4571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4042"/>
            <a:ext cx="2951163" cy="498475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7628" y="9444042"/>
            <a:ext cx="2951163" cy="498475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669DD38E-EC22-4F7F-B5E0-875845675F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827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DD38E-EC22-4F7F-B5E0-875845675FF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7091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DD38E-EC22-4F7F-B5E0-875845675FF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716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DD38E-EC22-4F7F-B5E0-875845675FF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8564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07A80-184A-8C75-0FA1-0B1551657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D87D4A5-8DAB-AEAC-4E17-3ABD49A03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1DD64D7-014D-C301-8FE7-E8F0D8E81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7EEED9-A03A-0E12-DF03-FC9A159B0E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DD38E-EC22-4F7F-B5E0-875845675FF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1301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8794">
              <a:defRPr/>
            </a:pPr>
            <a:fld id="{669DD38E-EC22-4F7F-B5E0-875845675FFD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918794">
                <a:defRPr/>
              </a:pPr>
              <a:t>22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22834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8794">
              <a:defRPr/>
            </a:pPr>
            <a:fld id="{669DD38E-EC22-4F7F-B5E0-875845675FFD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918794">
                <a:defRPr/>
              </a:pPr>
              <a:t>23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16750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DD38E-EC22-4F7F-B5E0-875845675FFD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009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2939A-2DE4-4820-51BB-A2E5F0733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41EE765-F73C-ECAC-1F5D-035B2F04F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322F41-8E05-872C-82A3-0727A0564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71BCB-809F-44A1-B114-3D3C42BF7A7E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3739F0-2F27-50B1-57AB-5605DF44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A15A18-209B-1C15-A3BA-EFEBFDA4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5BC5C113-C73A-1C5E-B33D-6EFB08842C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5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66879-4B40-CF75-6705-7DB98E06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373129C-6636-D553-7FFE-BAB47CFFF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3D9654-A7D6-7041-1644-4C17EC17C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0A3-2725-40AB-A6CD-0030A5DF0BBB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6127B6-3A3A-B5A0-5DE1-41147283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4215EE-96B2-B8EB-1BA1-EF4AA1A9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394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5D12CE6-A68B-DB3B-EB9B-ADE2E630F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94B133-E155-736E-BA3E-22A312F38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8FFF73-2C54-4701-6454-067D5FBF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B429-C2E0-4C2C-9137-8CF08997AD83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402B827-9CC7-EDCD-A1C4-6A0A26A5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8C4975-F331-2F9D-26BF-0C2AC8C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98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A66E48-3AD3-3C13-9309-D31C2773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6DD597-3871-64F9-1BC7-81602F58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CFBB6D-3BB5-BCD8-6AF5-2B99D274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8EF50-5105-4356-A011-51B804B7B93E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075E72-21FE-EFB5-11AC-916DDF86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974E4C-8D22-E838-6EBA-11FA47E6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404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52BF24-1900-F7D9-1E59-BFC83595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6357A4-BD30-7F91-BC9E-E6392DD9F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FCB99E-B175-EAC2-D1B9-62138F31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4A2-EE84-4934-8800-53419A63F86C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0B8E7E-B16B-1360-906C-D20FADE5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FFF510-E19D-A9ED-D7F2-EA4EF6CA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4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0C7329-8436-5C28-8E55-A06B585E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C723F3-25D4-0586-6494-53F94B560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C58910F-D5BB-8CC1-F4EA-A51252A5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7C249A6-99F7-20B3-9275-29FE9191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7A33-D36B-49C1-948E-3626BDBCC561}" type="datetime1">
              <a:rPr lang="pl-PL" smtClean="0"/>
              <a:t>10.12.2025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B40F5F2-B811-591F-01FC-1F2476D2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F6C02F1-85F5-E9D6-0380-DA7514297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70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3F9D10-44D1-1095-FEEA-77100FF6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A1FC02-CDB9-A287-B173-5E9B42DAE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EB2F8BF-6AC0-3568-FB47-3E817F6F2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B9C78F-853D-3098-35C8-5638DC06F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514415-0193-C52D-164E-A398EF8B53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5FF1629-DF80-3EC8-11B0-FD572403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1552-6CF2-4556-8611-55EBCD575A0B}" type="datetime1">
              <a:rPr lang="pl-PL" smtClean="0"/>
              <a:t>10.12.2025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90CC993-B9D7-240D-972F-D165EA62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6C4B02-EE82-321D-621E-3375091E0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67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94BB1B-E04D-5448-8B76-3CD658CA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5923816-AC96-D8E1-8DA0-44381E6F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4FD9-B8C4-45AB-8194-C5E9CA437743}" type="datetime1">
              <a:rPr lang="pl-PL" smtClean="0"/>
              <a:t>10.12.2025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459AFB0-C3C1-B10A-095D-B5186089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CE6C475-F87F-8EB6-2952-8CD18B40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7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DCA9438-9484-9E73-E2BD-BF1E67D6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D100-AB48-4D1B-A6E1-6450992AF8E7}" type="datetime1">
              <a:rPr lang="pl-PL" smtClean="0"/>
              <a:t>10.12.2025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7B7CAD8-65C0-862F-185B-B76A2090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24F4BA-6AD8-9AD7-8FC2-6C8E50CE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46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03E5F5-B3BA-0E45-DCC1-A8360F99E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AA58D1-82BF-BA46-0BD0-026D3D8F9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F186E8F-69FE-C394-FA80-E5AB035D9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18C566-7999-3516-BF6A-0B4AB419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02079-A471-44CC-A9C8-811BD22F0534}" type="datetime1">
              <a:rPr lang="pl-PL" smtClean="0"/>
              <a:t>10.12.2025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606F1B7-A50E-D173-8D07-7627C4E0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7EE450-3A88-0CB9-0E99-550C9475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955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69B54A-9723-2C67-B609-E7D806E0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1DBD784-7EC0-8145-43B9-A6CA27041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80F3D20-3453-7D61-745E-EEBBC4337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2A9685-B9BD-3562-5A02-8763FF7B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9098-B5A4-456D-87AA-CFB9D61ADF14}" type="datetime1">
              <a:rPr lang="pl-PL" smtClean="0"/>
              <a:t>10.12.2025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58C59DF-A55C-B001-3662-B0FE536A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2D9E199-FCAC-F53A-55C3-D51516F9F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475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00BEAE8-C524-34BE-EA8F-CFD2996B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71B008-13A7-C44E-FD27-50701F4C0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4C9C10-C7FE-4DE8-D621-351C830E7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6BDA-62B4-4518-B78E-36C81E1A2B3F}" type="datetime1">
              <a:rPr lang="pl-PL" smtClean="0"/>
              <a:t>10.12.2025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04E3EC-7497-6356-D48D-2CE01C969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8D2CFC2-24F8-7476-16AD-4AFE8BD39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975F84E-84B1-47C0-65AA-99C71194CA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4DADF5-8E61-F07F-63B4-EB9C4976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235199"/>
            <a:ext cx="11003280" cy="2387600"/>
          </a:xfrm>
        </p:spPr>
        <p:txBody>
          <a:bodyPr>
            <a:normAutofit/>
          </a:bodyPr>
          <a:lstStyle/>
          <a:p>
            <a:pPr algn="r"/>
            <a:r>
              <a:rPr lang="pl-PL" sz="4000" b="1" kern="1400" spc="-5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Strategia komunikacji Funduszy</a:t>
            </a:r>
            <a:br>
              <a:rPr lang="pl-PL" sz="4000" b="1" kern="1400" spc="-5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pl-PL" sz="4000" b="1" kern="1400" spc="-5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Europejskich dla Mazowsza 2021-2027</a:t>
            </a:r>
            <a:br>
              <a:rPr lang="pl-PL" sz="4000" b="1" kern="1400" spc="-5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l-PL" sz="40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122C9FF7-3879-44E8-1112-1E6AE5019F87}"/>
              </a:ext>
            </a:extLst>
          </p:cNvPr>
          <p:cNvSpPr/>
          <p:nvPr/>
        </p:nvSpPr>
        <p:spPr>
          <a:xfrm>
            <a:off x="493412" y="810314"/>
            <a:ext cx="11609070" cy="3377095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9391A637-5A87-CF6F-9E53-82AD2646686A}"/>
              </a:ext>
            </a:extLst>
          </p:cNvPr>
          <p:cNvSpPr/>
          <p:nvPr/>
        </p:nvSpPr>
        <p:spPr>
          <a:xfrm>
            <a:off x="-1" y="0"/>
            <a:ext cx="5550615" cy="1715375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pic>
        <p:nvPicPr>
          <p:cNvPr id="8" name="Obraz 7" descr="Obraz zawierający tekst&#10;&#10;Opis wygenerowany automatycznie">
            <a:extLst>
              <a:ext uri="{FF2B5EF4-FFF2-40B4-BE49-F238E27FC236}">
                <a16:creationId xmlns:a16="http://schemas.microsoft.com/office/drawing/2014/main" id="{639B80C4-AF33-63CF-A984-48CCB4853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65" y="810102"/>
            <a:ext cx="4967049" cy="90527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ytuł 1">
            <a:extLst>
              <a:ext uri="{FF2B5EF4-FFF2-40B4-BE49-F238E27FC236}">
                <a16:creationId xmlns:a16="http://schemas.microsoft.com/office/drawing/2014/main" id="{03BEFAE0-8649-3448-643C-72C5C935182E}"/>
              </a:ext>
            </a:extLst>
          </p:cNvPr>
          <p:cNvSpPr txBox="1">
            <a:spLocks/>
          </p:cNvSpPr>
          <p:nvPr/>
        </p:nvSpPr>
        <p:spPr>
          <a:xfrm>
            <a:off x="2018248" y="2666155"/>
            <a:ext cx="9969250" cy="13840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Informacja z realizacji FEM 2021-2027 </a:t>
            </a:r>
            <a:b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stan na 5 grudnia 2025 r.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FC1DCE04-5797-90A5-198A-835986EF20E5}"/>
              </a:ext>
            </a:extLst>
          </p:cNvPr>
          <p:cNvSpPr/>
          <p:nvPr/>
        </p:nvSpPr>
        <p:spPr>
          <a:xfrm>
            <a:off x="-1" y="1715375"/>
            <a:ext cx="5550615" cy="457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C61B0438-A49B-4121-669E-FBD74402ACB1}"/>
              </a:ext>
            </a:extLst>
          </p:cNvPr>
          <p:cNvSpPr/>
          <p:nvPr/>
        </p:nvSpPr>
        <p:spPr>
          <a:xfrm>
            <a:off x="745525" y="5868999"/>
            <a:ext cx="4805090" cy="45719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7C4FB690-8F4A-2AED-83CC-3A4C6BC52B71}"/>
              </a:ext>
            </a:extLst>
          </p:cNvPr>
          <p:cNvSpPr/>
          <p:nvPr/>
        </p:nvSpPr>
        <p:spPr>
          <a:xfrm>
            <a:off x="5550615" y="5868998"/>
            <a:ext cx="5529278" cy="45719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2365E7D8-AD7D-651D-1F67-F67B06AF0D20}"/>
              </a:ext>
            </a:extLst>
          </p:cNvPr>
          <p:cNvSpPr/>
          <p:nvPr/>
        </p:nvSpPr>
        <p:spPr>
          <a:xfrm>
            <a:off x="594360" y="4187409"/>
            <a:ext cx="11609069" cy="170407"/>
          </a:xfrm>
          <a:prstGeom prst="rect">
            <a:avLst/>
          </a:prstGeom>
          <a:solidFill>
            <a:srgbClr val="3D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419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EE8BF-F39A-B51F-0DCC-196FFABF4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226EE57D-4DA9-19D7-B13D-47C0AA7A1AC6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1038BE5-8C53-71B4-4430-A84389308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CA5B9D-D518-18DD-C870-7E2CF3669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E98E5ECA-F442-0328-12BB-5C62529845C2}"/>
              </a:ext>
            </a:extLst>
          </p:cNvPr>
          <p:cNvGrpSpPr/>
          <p:nvPr/>
        </p:nvGrpSpPr>
        <p:grpSpPr>
          <a:xfrm>
            <a:off x="928816" y="6173455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A0CA94D5-8360-4E52-71B0-6BBFCF4B2051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CC1D7C9A-A0F9-D3EC-D5E7-00E55F37B523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76D1A47-EAC2-AF35-BED1-4F6367F25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26086"/>
              </p:ext>
            </p:extLst>
          </p:nvPr>
        </p:nvGraphicFramePr>
        <p:xfrm>
          <a:off x="928816" y="1618473"/>
          <a:ext cx="10334367" cy="4526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099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75306">
                  <a:extLst>
                    <a:ext uri="{9D8B030D-6E8A-4147-A177-3AD203B41FA5}">
                      <a16:colId xmlns:a16="http://schemas.microsoft.com/office/drawing/2014/main" val="1010683622"/>
                    </a:ext>
                  </a:extLst>
                </a:gridCol>
                <a:gridCol w="857396">
                  <a:extLst>
                    <a:ext uri="{9D8B030D-6E8A-4147-A177-3AD203B41FA5}">
                      <a16:colId xmlns:a16="http://schemas.microsoft.com/office/drawing/2014/main" val="2442907855"/>
                    </a:ext>
                  </a:extLst>
                </a:gridCol>
                <a:gridCol w="9394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9454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149277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31345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714794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98869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Działanie i typ projektu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Liczba złożonych wniosków w ramach naboru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Wartość EFRR złożonych wniosków</a:t>
                      </a:r>
                      <a:br>
                        <a:rPr lang="pl-PL" sz="900" b="1" u="none" strike="noStrike">
                          <a:effectLst/>
                        </a:rPr>
                      </a:br>
                      <a:r>
                        <a:rPr lang="pl-PL" sz="900" b="1" u="none" strike="noStrike">
                          <a:effectLst/>
                        </a:rPr>
                        <a:t>PLN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Liczba wniosków skierowanych do dofinansowania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Uwagi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00699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>
                          <a:effectLst/>
                        </a:rPr>
                        <a:t>Działanie 2.7 </a:t>
                      </a:r>
                      <a:r>
                        <a:rPr lang="pl-PL" sz="900" u="none" strike="noStrike">
                          <a:effectLst/>
                        </a:rPr>
                        <a:t>Bioróżnorodność, Typ projektów: Ochrona różnorodności biologicznej i rodzimych gatunków roślinnych i zwierzęcych na terenach miejskich i pozamiejskich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>
                          <a:effectLst/>
                        </a:rPr>
                        <a:t>12 139 400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5 837 693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5 371 340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0496875"/>
                  </a:ext>
                </a:extLst>
              </a:tr>
              <a:tr h="3656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60 068 353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15 671 820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endParaRPr lang="pl-PL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11 355 911</a:t>
                      </a:r>
                      <a:endParaRPr lang="pl-PL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566959"/>
                  </a:ext>
                </a:extLst>
              </a:tr>
              <a:tr h="41465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>
                          <a:effectLst/>
                        </a:rPr>
                        <a:t>Działanie 2.7 </a:t>
                      </a:r>
                      <a:r>
                        <a:rPr lang="pl-PL" sz="900" u="none" strike="noStrike">
                          <a:effectLst/>
                        </a:rPr>
                        <a:t>Bioróżnorodność, Typ projektów: Ochrona różnorodności biologicznej i rodzimych gatunków roślinnych i zwierzęcych na terenach miejskich i pozamiejskich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>
                          <a:latin typeface="Calibri"/>
                        </a:rPr>
                        <a:t>2 718 400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10 774 251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trakcie oceny</a:t>
                      </a:r>
                      <a:b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Termin rozpoczęcia naboru: 25 czerwca 2025 r.</a:t>
                      </a:r>
                      <a:b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3 września 2025 r. 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11926876"/>
                  </a:ext>
                </a:extLst>
              </a:tr>
              <a:tr h="37070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900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>
                          <a:latin typeface="Calibri"/>
                        </a:rPr>
                        <a:t>43 324 500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44 377 248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625130"/>
                  </a:ext>
                </a:extLst>
              </a:tr>
              <a:tr h="79009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 dirty="0">
                          <a:effectLst/>
                        </a:rPr>
                        <a:t>Działanie 2.7 </a:t>
                      </a:r>
                      <a:r>
                        <a:rPr lang="pl-PL" sz="900" u="none" strike="noStrike" dirty="0">
                          <a:effectLst/>
                        </a:rPr>
                        <a:t>Bioróżnorodność, Typ projektów: Aktualizacja planów ochrony parków krajobrazowych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429 650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429 376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429 376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niekonkurencyjny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927525146"/>
                  </a:ext>
                </a:extLst>
              </a:tr>
              <a:tr h="72319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u="none" strike="noStrike">
                        <a:effectLst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859 300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791 722</a:t>
                      </a:r>
                      <a:endParaRPr lang="pl-PL" sz="1000" u="none" strike="noStrike" dirty="0">
                        <a:effectLst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791 722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87224664"/>
                  </a:ext>
                </a:extLst>
              </a:tr>
              <a:tr h="29553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>
                          <a:effectLst/>
                        </a:rPr>
                        <a:t>Działanie 2.7 </a:t>
                      </a:r>
                      <a:r>
                        <a:rPr lang="pl-PL" sz="900" u="none" strike="noStrike">
                          <a:effectLst/>
                        </a:rPr>
                        <a:t>Bioróżnorodność, Typ projektów: Usuwanie miejsc nielegalnego nagromadzenia odpadów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9 159 780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16 103 250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u="none" strike="noStrike">
                          <a:effectLst/>
                        </a:rPr>
                        <a:t>0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05500572"/>
                  </a:ext>
                </a:extLst>
              </a:tr>
              <a:tr h="27705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900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54 522 500</a:t>
                      </a:r>
                      <a:endParaRPr lang="pl-PL" sz="900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pl-PL" sz="900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9 634 548</a:t>
                      </a:r>
                      <a:endParaRPr lang="pl-PL" sz="900"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2 631 966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950937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A7AAE05-A6F1-A3D0-D852-A7EBC80F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8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1019432" y="6115893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12093"/>
              </p:ext>
            </p:extLst>
          </p:nvPr>
        </p:nvGraphicFramePr>
        <p:xfrm>
          <a:off x="1019432" y="1539214"/>
          <a:ext cx="10283567" cy="45003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47595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494497">
                  <a:extLst>
                    <a:ext uri="{9D8B030D-6E8A-4147-A177-3AD203B41FA5}">
                      <a16:colId xmlns:a16="http://schemas.microsoft.com/office/drawing/2014/main" val="6273196"/>
                    </a:ext>
                  </a:extLst>
                </a:gridCol>
                <a:gridCol w="981420">
                  <a:extLst>
                    <a:ext uri="{9D8B030D-6E8A-4147-A177-3AD203B41FA5}">
                      <a16:colId xmlns:a16="http://schemas.microsoft.com/office/drawing/2014/main" val="1249093035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68650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07335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1755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76697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84849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87687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>
                          <a:effectLst/>
                        </a:rPr>
                        <a:t>Działanie </a:t>
                      </a: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Mobilność miejska, Typ projektów: Infrastruktura rowerowa i piesza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223 948 631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343 696 240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267 171 033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8064006"/>
                  </a:ext>
                </a:extLst>
              </a:tr>
              <a:tr h="374843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3.1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Mobilność miejska, Typ projektów: Ekologiczny i konkurencyjny transport publiczny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171 860 000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89 535 914</a:t>
                      </a:r>
                      <a:endParaRPr kumimoji="0" lang="pl-PL" sz="100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81 759 220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6461689"/>
                  </a:ext>
                </a:extLst>
              </a:tr>
              <a:tr h="7496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3.1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Mobilność miejska, Typ projektów: Ekologiczny i konkurencyjny transport publiczny</a:t>
                      </a: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59 854 500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dirty="0"/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latin typeface="+mn-lt"/>
                        </a:rPr>
                        <a:t>Nabór w toku</a:t>
                      </a:r>
                      <a:br>
                        <a:rPr lang="pl-PL" sz="1000" dirty="0"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 10 grudnia 2025 r. 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15 stycznia 2026 r.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3037677"/>
                  </a:ext>
                </a:extLst>
              </a:tr>
              <a:tr h="553356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Mobilność miejska, Typ projektów: Budowa i przebudowa infrastruktury transportu publicznego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61 407 525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</a:rPr>
                        <a:t>21 332 611</a:t>
                      </a:r>
                      <a:endParaRPr kumimoji="0" lang="pl-PL" sz="100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</a:rPr>
                        <a:t>21 332 611</a:t>
                      </a:r>
                      <a:endParaRPr kumimoji="0" lang="pl-PL" sz="10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749613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Mobilność miejska, Typ projektów: Budowa i przebudowa infrastruktury transportu publicznego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19 951 500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dirty="0"/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dirty="0"/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Nabór ogłoszony</a:t>
                      </a:r>
                      <a:b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rozpoczęcia naboru 12 grudnia 2025 r. </a:t>
                      </a:r>
                      <a:b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zakończenia naboru: 21 stycznia 2026 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5058918"/>
                  </a:ext>
                </a:extLst>
              </a:tr>
              <a:tr h="7929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>
                          <a:effectLst/>
                        </a:rPr>
                        <a:t>Działanie </a:t>
                      </a: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Mobilność miejska, Typ projektów: Przygotowanie i aktualizacja planów zrównoważonej mobilności miejskiej (SUMP)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1 695 120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dirty="0"/>
                        <a:t>510 000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dirty="0"/>
                        <a:t>510 000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574850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DA68DCB-4402-DAEA-7119-5AED1930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9999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AF6CF-22DA-A791-D448-A6056705E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6E92F7CB-CD59-3E3C-C0DD-DF348866C268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1967CAD-A714-4EF9-1486-69A92E495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CCD652-8625-A938-F4EB-43038A8D2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0F1E384F-75AF-DCA5-802B-6B1405551FEF}"/>
              </a:ext>
            </a:extLst>
          </p:cNvPr>
          <p:cNvGrpSpPr/>
          <p:nvPr/>
        </p:nvGrpSpPr>
        <p:grpSpPr>
          <a:xfrm>
            <a:off x="1019432" y="6115893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8CBACACB-BB07-DDC8-A3AB-2C8700544B6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2BE4B541-C887-AEEB-2E29-60A111278A2D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10410E-A474-62F1-966D-B728DC912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090737"/>
              </p:ext>
            </p:extLst>
          </p:nvPr>
        </p:nvGraphicFramePr>
        <p:xfrm>
          <a:off x="1019432" y="1537639"/>
          <a:ext cx="10334368" cy="45495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9075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486358">
                  <a:extLst>
                    <a:ext uri="{9D8B030D-6E8A-4147-A177-3AD203B41FA5}">
                      <a16:colId xmlns:a16="http://schemas.microsoft.com/office/drawing/2014/main" val="6273196"/>
                    </a:ext>
                  </a:extLst>
                </a:gridCol>
                <a:gridCol w="833798">
                  <a:extLst>
                    <a:ext uri="{9D8B030D-6E8A-4147-A177-3AD203B41FA5}">
                      <a16:colId xmlns:a16="http://schemas.microsoft.com/office/drawing/2014/main" val="1249093035"/>
                    </a:ext>
                  </a:extLst>
                </a:gridCol>
                <a:gridCol w="1024673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24215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945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3797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933734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46268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Mobilność miejska w ZIT WOF, Typ projektów: Infrastruktura rowerowa i piesza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173 420 000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215 057 933</a:t>
                      </a: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194 419 121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7741137"/>
                  </a:ext>
                </a:extLst>
              </a:tr>
              <a:tr h="6462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Mobilność miejska w ZIT WOF, Typ projektów: Infrastruktura rowerowa i piesza</a:t>
                      </a: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  <a:p>
                      <a:pPr algn="ctr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52 514 850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toku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3 listopada 2025 r.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14 stycznia 2026 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8899011"/>
                  </a:ext>
                </a:extLst>
              </a:tr>
              <a:tr h="753381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3.2 </a:t>
                      </a:r>
                      <a:r>
                        <a:rPr lang="pl-PL" sz="1000" u="none" strike="noStrike" dirty="0">
                          <a:effectLst/>
                        </a:rPr>
                        <a:t>Mobilność miejska w ZIT WOF,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 projektów: Ekologiczny i konkurencyjny transport publiczny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52 452 579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18 657 180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18 633 885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0496875"/>
                  </a:ext>
                </a:extLst>
              </a:tr>
              <a:tr h="7699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>
                          <a:effectLst/>
                        </a:rPr>
                        <a:t>Działanie 3.2 </a:t>
                      </a:r>
                      <a:r>
                        <a:rPr lang="pl-PL" sz="1000" u="none" strike="noStrike">
                          <a:effectLst/>
                        </a:rPr>
                        <a:t>Mobilność miejska w ZIT WOF,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Typ projektów: Ekologiczny i konkurencyjny transport publiczny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34 480 000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/>
                        <a:t>53 042 055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53 017 555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1000" b="0" i="0" u="sng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590519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90BB7FC-7D35-4772-8B0A-1154F573B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949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F8C7D-CFCF-5662-13AF-13742E3DF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6D745D39-C1B6-B4C7-BB35-9CCEA9EDD5EB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CA3B52-4D32-74FC-E4E5-BE2AE09B2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E84704-6EE1-0102-ABF3-9036871EF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277D95E1-AD30-7BEA-3E13-7CB2A49BB76A}"/>
              </a:ext>
            </a:extLst>
          </p:cNvPr>
          <p:cNvGrpSpPr/>
          <p:nvPr/>
        </p:nvGrpSpPr>
        <p:grpSpPr>
          <a:xfrm>
            <a:off x="1019432" y="6115893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D8A39860-7F8E-6F6B-7E7E-9467285870EC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B272FE2F-130B-B393-0026-4C5A7A68A143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433711E-A52F-5CA2-8893-C80CBCC9F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615870"/>
              </p:ext>
            </p:extLst>
          </p:nvPr>
        </p:nvGraphicFramePr>
        <p:xfrm>
          <a:off x="1051368" y="1539212"/>
          <a:ext cx="10251630" cy="4547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5865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482464">
                  <a:extLst>
                    <a:ext uri="{9D8B030D-6E8A-4147-A177-3AD203B41FA5}">
                      <a16:colId xmlns:a16="http://schemas.microsoft.com/office/drawing/2014/main" val="6273196"/>
                    </a:ext>
                  </a:extLst>
                </a:gridCol>
                <a:gridCol w="827122">
                  <a:extLst>
                    <a:ext uri="{9D8B030D-6E8A-4147-A177-3AD203B41FA5}">
                      <a16:colId xmlns:a16="http://schemas.microsoft.com/office/drawing/2014/main" val="1249093035"/>
                    </a:ext>
                  </a:extLst>
                </a:gridCol>
                <a:gridCol w="101646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16816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86574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2806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91825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49554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1387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3.2 </a:t>
                      </a:r>
                      <a:r>
                        <a:rPr lang="pl-PL" sz="1000" u="none" strike="noStrike" dirty="0">
                          <a:effectLst/>
                        </a:rPr>
                        <a:t>Mobilność miejska w ZIT WOF,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 projektów: Budowa i przebudowa infrastruktury transportu publicznego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145 654 340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</a:rPr>
                        <a:t>86 499 769</a:t>
                      </a:r>
                      <a:endParaRPr kumimoji="0" lang="pl-PL" sz="10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47 800 341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Kontraktacja zakończona</a:t>
                      </a:r>
                      <a:endParaRPr lang="pl-PL" sz="10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1416741"/>
                  </a:ext>
                </a:extLst>
              </a:tr>
              <a:tr h="16649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3.2 </a:t>
                      </a:r>
                      <a:r>
                        <a:rPr lang="pl-PL" sz="1000" u="none" strike="noStrike" dirty="0">
                          <a:effectLst/>
                        </a:rPr>
                        <a:t>Mobilność miejska w ZIT WOF,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Typ projektów: Budowa i przebudowa infrastruktury transportu publicznego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  <a:p>
                      <a:pPr algn="ctr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70 873 700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dirty="0"/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Nabór w toku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Termin rozpoczęcia naboru: 1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grudnia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2025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Termin zakończenia naboru: 14 stycznia 2026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062274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B622F09-CE26-BA95-3F38-AF3236DE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887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779423"/>
              </p:ext>
            </p:extLst>
          </p:nvPr>
        </p:nvGraphicFramePr>
        <p:xfrm>
          <a:off x="982442" y="1614615"/>
          <a:ext cx="10320557" cy="4345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46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383705">
                  <a:extLst>
                    <a:ext uri="{9D8B030D-6E8A-4147-A177-3AD203B41FA5}">
                      <a16:colId xmlns:a16="http://schemas.microsoft.com/office/drawing/2014/main" val="3974348437"/>
                    </a:ext>
                  </a:extLst>
                </a:gridCol>
                <a:gridCol w="719143">
                  <a:extLst>
                    <a:ext uri="{9D8B030D-6E8A-4147-A177-3AD203B41FA5}">
                      <a16:colId xmlns:a16="http://schemas.microsoft.com/office/drawing/2014/main" val="1984124477"/>
                    </a:ext>
                  </a:extLst>
                </a:gridCol>
                <a:gridCol w="638711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71953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99725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042090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37769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0710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Alokacja PLN</a:t>
                      </a:r>
                    </a:p>
                    <a:p>
                      <a:pPr algn="ctr" fontAlgn="ctr"/>
                      <a:endParaRPr lang="pl-PL" sz="95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Wartość EFRR złożonych wniosków</a:t>
                      </a:r>
                      <a:b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557922">
                <a:tc>
                  <a:txBody>
                    <a:bodyPr/>
                    <a:lstStyle/>
                    <a:p>
                      <a:pPr algn="l" fontAlgn="b"/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projektów: Tabor kolejowy - zakup lub modernizacja (zakup 15 sztuk pojazdów kolejowych)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254 886 500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336 568 806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306 984 657</a:t>
                      </a:r>
                    </a:p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  <a:b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b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900" b="0" i="0" u="none" strike="sng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8064006"/>
                  </a:ext>
                </a:extLst>
              </a:tr>
              <a:tr h="3385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projektów: Zakup 14 sztuk pojazdów kolejowych II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162 404 400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162 404 400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162 404 400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niekonkurencyjny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u="none" strike="noStrike" dirty="0">
                          <a:effectLst/>
                          <a:latin typeface="+mn-lt"/>
                        </a:rPr>
                        <a:t>Kontraktacja zakończona</a:t>
                      </a:r>
                      <a:endParaRPr lang="pl-PL" sz="9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7854188"/>
                  </a:ext>
                </a:extLst>
              </a:tr>
              <a:tr h="1097126">
                <a:tc>
                  <a:txBody>
                    <a:bodyPr/>
                    <a:lstStyle/>
                    <a:p>
                      <a:pPr algn="l" fontAlgn="b"/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projektu: Budowa i przebudowa dróg wojewódzkich, poprawiających dostępność do sieci TEN-T, obwodnic odciążających miasta od ruchu samochodowego, w szczególności tranzytowego, w tym inwestycje na rzecz poprawy bezpieczeństwa na tych drogach; Tytuł projektu: Budowa zachodniej obwodnicy Mławy – odcinek między ulicą Gdyńską a nowoprojektowaną drogą krajową S7</a:t>
                      </a:r>
                      <a:endParaRPr lang="pl-PL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106 588 900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106 576 000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106 570 204</a:t>
                      </a:r>
                    </a:p>
                    <a:p>
                      <a:pPr algn="ctr" fontAlgn="ctr"/>
                      <a:r>
                        <a:rPr lang="pl-PL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</a:p>
                    <a:p>
                      <a:pPr algn="l" fontAlgn="ctr"/>
                      <a:r>
                        <a:rPr lang="pl-PL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436975">
                <a:tc>
                  <a:txBody>
                    <a:bodyPr/>
                    <a:lstStyle/>
                    <a:p>
                      <a:pPr algn="l" fontAlgn="b"/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projektów: Budowa i przebudowa dróg powiatowych i gminnych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143 071 500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kumimoji="0" lang="pl-PL" sz="9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488 174 731</a:t>
                      </a:r>
                      <a:endParaRPr kumimoji="0" lang="pl-PL" sz="95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kumimoji="0" lang="pl-PL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204 044 853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50" u="none" strike="noStrike"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950" u="none" strike="noStrike">
                          <a:effectLst/>
                          <a:latin typeface="+mn-lt"/>
                        </a:rPr>
                      </a:b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445916">
                <a:tc>
                  <a:txBody>
                    <a:bodyPr/>
                    <a:lstStyle/>
                    <a:p>
                      <a:pPr algn="l" fontAlgn="b"/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projektów: Budowa drogi wojewódzkiej nr 627 na odcinku Kosów Lacki – Sokołów Podlaski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56 178 880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56 000 000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56 000 000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</a:p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990018"/>
                  </a:ext>
                </a:extLst>
              </a:tr>
              <a:tr h="445916">
                <a:tc>
                  <a:txBody>
                    <a:bodyPr/>
                    <a:lstStyle/>
                    <a:p>
                      <a:pPr algn="l" fontAlgn="b"/>
                      <a:r>
                        <a:rPr lang="pl-PL" sz="95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 regionalny i lokalny, Typ projektów: Rozbudowa drogi wojewódzkiej nr 634 na odcinku od km 22+055 do km 26+831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49 569 600</a:t>
                      </a:r>
                    </a:p>
                    <a:p>
                      <a:pPr algn="r" fontAlgn="ctr"/>
                      <a:endParaRPr lang="pl-PL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49 497 050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49 497 050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</a:p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919658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0A43BE8-73D0-B5CE-CE26-1BDA4A01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174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588142"/>
              </p:ext>
            </p:extLst>
          </p:nvPr>
        </p:nvGraphicFramePr>
        <p:xfrm>
          <a:off x="968632" y="1539212"/>
          <a:ext cx="10334368" cy="4372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807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65710">
                  <a:extLst>
                    <a:ext uri="{9D8B030D-6E8A-4147-A177-3AD203B41FA5}">
                      <a16:colId xmlns:a16="http://schemas.microsoft.com/office/drawing/2014/main" val="3974348437"/>
                    </a:ext>
                  </a:extLst>
                </a:gridCol>
                <a:gridCol w="877424">
                  <a:extLst>
                    <a:ext uri="{9D8B030D-6E8A-4147-A177-3AD203B41FA5}">
                      <a16:colId xmlns:a16="http://schemas.microsoft.com/office/drawing/2014/main" val="1984124477"/>
                    </a:ext>
                  </a:extLst>
                </a:gridCol>
                <a:gridCol w="849016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135350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54893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376723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457181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841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Alokacja PLN</a:t>
                      </a:r>
                    </a:p>
                    <a:p>
                      <a:pPr algn="ctr" fontAlgn="ctr"/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Wartość EFRR złożonych wniosków</a:t>
                      </a:r>
                      <a:b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668953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 </a:t>
                      </a: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Dostępność szkół dla osób ze specjalnymi potrzebami, Typ projektów: Dostosowanie szkół ogólnodostępnych do potrzeb osób ze specjalnymi potrzebami edukacyjnymi (z wyłączeniem edukacji przedszkolnej)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90 698 720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72 946 761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62 199 046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Kontraktacja w toku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411293"/>
                  </a:ext>
                </a:extLst>
              </a:tr>
              <a:tr h="710024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 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Dostępność szkół dla osób ze specjalnymi potrzebami w ZIT, Typ projektów: Dostosowanie szkół ogólnodostępnych do potrzeb osób ze specjalnymi potrzebami edukacyjnymi (z wyłączeniem edukacji przedszkolnej)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31 364 450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34 330 508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21 880 085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8009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 dirty="0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 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Dostępność szkół dla osób ze specjalnymi potrzebami w ZIT, Typ projektów: Dostosowanie szkół ogólnodostępnych do potrzeb osób ze specjalnymi potrzebami edukacyjnymi (z wyłączeniem edukacji przedszkolnej)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8 523 600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toku</a:t>
                      </a:r>
                      <a:b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13 października 2025 r.</a:t>
                      </a:r>
                    </a:p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19 grudnia 2025 r.</a:t>
                      </a:r>
                    </a:p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1621935"/>
                  </a:ext>
                </a:extLst>
              </a:tr>
              <a:tr h="1319540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 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Infrastruktura w edukacji zawodowej, Typ projektów: Rozwój nowoczesnej infrastruktury w zakresie edukacji zawodowej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32 564 480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94 170 510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84 311 373</a:t>
                      </a:r>
                      <a:b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0A43BE8-73D0-B5CE-CE26-1BDA4A01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538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183763"/>
              </p:ext>
            </p:extLst>
          </p:nvPr>
        </p:nvGraphicFramePr>
        <p:xfrm>
          <a:off x="968632" y="1539213"/>
          <a:ext cx="10334369" cy="4440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7188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90203">
                  <a:extLst>
                    <a:ext uri="{9D8B030D-6E8A-4147-A177-3AD203B41FA5}">
                      <a16:colId xmlns:a16="http://schemas.microsoft.com/office/drawing/2014/main" val="3974348437"/>
                    </a:ext>
                  </a:extLst>
                </a:gridCol>
                <a:gridCol w="982264">
                  <a:extLst>
                    <a:ext uri="{9D8B030D-6E8A-4147-A177-3AD203B41FA5}">
                      <a16:colId xmlns:a16="http://schemas.microsoft.com/office/drawing/2014/main" val="1984124477"/>
                    </a:ext>
                  </a:extLst>
                </a:gridCol>
                <a:gridCol w="1056155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95733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231298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87751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763777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91303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960294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5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.4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Infrastruktura w edukacji zawodowej w ZIT, Typ projektów: Rozwój nowoczesnej infrastruktury w zakresie edukacji zawodowej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15 853 760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15 871 868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10 466 544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80246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5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.4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Infrastruktura w edukacji zawodowej w ZIT, Typ projektów: Rozwój nowoczesnej infrastruktury w zakresie edukacji zawodowej</a:t>
                      </a: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4 687 980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toku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14 października 2025 r.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18 grudnia 2025 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8727707"/>
                  </a:ext>
                </a:extLst>
              </a:tr>
              <a:tr h="402496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Infrastruktura społeczna, Typ projektów: Tworzenie infrastruktury społecznej w ramach 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deinstytucjonalizacji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usług i reintegracji społecznej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33 305 558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19 522 936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15 583 001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9786070"/>
                  </a:ext>
                </a:extLst>
              </a:tr>
              <a:tr h="36725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43 255 000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109 043 794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39 687 064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5085687"/>
                  </a:ext>
                </a:extLst>
              </a:tr>
              <a:tr h="522035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5.6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Ochrona zdrowia, Typ projektów: Ambulatoryjna Opieka Specjalistyczna (AOS) i leczenie jednego dnia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19 438 759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37 050 768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3 771 747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8874362"/>
                  </a:ext>
                </a:extLst>
              </a:tr>
              <a:tr h="473200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40 244 260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kumimoji="0" sz="10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112 868 378</a:t>
                      </a:r>
                      <a:endParaRPr kumimoji="0" sz="10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0" sz="10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45 392 842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4657161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0A43BE8-73D0-B5CE-CE26-1BDA4A01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5591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6BFF8-8DC5-4458-23F9-341C388B5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6175A41E-DA94-5DCF-6B75-2C352B53B73C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B6D5E81-C19E-E65F-7686-B35CFF640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D84A51-3951-212D-EAB7-AF21AA176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5E85A2F2-65F7-0907-55DC-EF58927EFE3A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4DFA1912-3F51-E047-A4A4-90C337A0CF7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0CE62158-717E-D2DD-A53D-42AA93490F3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CBA7F6-EC0D-C64D-4298-5C38B4BD3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339926"/>
              </p:ext>
            </p:extLst>
          </p:nvPr>
        </p:nvGraphicFramePr>
        <p:xfrm>
          <a:off x="968632" y="1717727"/>
          <a:ext cx="10334367" cy="4173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9779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844722">
                  <a:extLst>
                    <a:ext uri="{9D8B030D-6E8A-4147-A177-3AD203B41FA5}">
                      <a16:colId xmlns:a16="http://schemas.microsoft.com/office/drawing/2014/main" val="3974348437"/>
                    </a:ext>
                  </a:extLst>
                </a:gridCol>
                <a:gridCol w="997491">
                  <a:extLst>
                    <a:ext uri="{9D8B030D-6E8A-4147-A177-3AD203B41FA5}">
                      <a16:colId xmlns:a16="http://schemas.microsoft.com/office/drawing/2014/main" val="1984124477"/>
                    </a:ext>
                  </a:extLst>
                </a:gridCol>
                <a:gridCol w="1222151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5255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153592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524357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09717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527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6436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5.6</a:t>
                      </a: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Ochrona zdrowia, Typ projektów: Doposażenie Centrum Mukowiscydozy dla dzieci w </a:t>
                      </a:r>
                      <a:r>
                        <a:rPr lang="pl-PL" sz="900" b="0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Dziekanowie</a:t>
                      </a: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Leśnym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586 348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586 348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586 348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niekonkurencyjny</a:t>
                      </a:r>
                      <a:b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34598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699 297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699 297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699 297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6335009"/>
                  </a:ext>
                </a:extLst>
              </a:tr>
              <a:tr h="231710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5.6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Ochrona zdrowia, Typ projektów: Inwestycje w infrastrukturę zdrowotną, Tytuł naboru: Rehabilitacja w formach 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zdeinstytucjonalizowanych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8 706 858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3 949 109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934 040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w toku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8874362"/>
                  </a:ext>
                </a:extLst>
              </a:tr>
              <a:tr h="124659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15 322 201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kumimoji="0" sz="9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43 207 683</a:t>
                      </a:r>
                      <a:endParaRPr kumimoji="0" sz="9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sz="9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15 512 423</a:t>
                      </a:r>
                      <a:endParaRPr kumimoji="0" sz="9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4657161"/>
                  </a:ext>
                </a:extLst>
              </a:tr>
              <a:tr h="48482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5.6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Ochrona zdrowia, Typ projektów: Inwestycje w infrastrukturę zdrowotną, Tytuł naboru: Podstawowa Opieka Zdrowotna – wdrażanie standardu dostępności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5 224 114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12 407 134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2 611 750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w toku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1476391"/>
                  </a:ext>
                </a:extLst>
              </a:tr>
              <a:tr h="3981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  <a:endParaRPr lang="pl-PL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9 193 319</a:t>
                      </a:r>
                      <a:endParaRPr lang="pl-PL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32 889 318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3 396 824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35037"/>
                  </a:ext>
                </a:extLst>
              </a:tr>
              <a:tr h="48482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5.6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Ochrona zdrowia, Typ projektów: Opieka długoterminowa, geriatryczna, hospicyjna i paliatywna w formach 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zdeinstytucjonalizowanych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9 770 812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10 230 516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w trakcie oceny</a:t>
                      </a:r>
                    </a:p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Termin rozpoczęcia naboru:</a:t>
                      </a: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9 października 2025 roku. Termin zakończenia: 17 listopada 2025 roku.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660727"/>
                  </a:ext>
                </a:extLst>
              </a:tr>
              <a:tr h="48482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17 194 535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59748127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DA0C2EB-6B43-6A63-8678-F39A2B92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870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173454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257290"/>
              </p:ext>
            </p:extLst>
          </p:nvPr>
        </p:nvGraphicFramePr>
        <p:xfrm>
          <a:off x="968633" y="1539212"/>
          <a:ext cx="10334369" cy="4542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3056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25968">
                  <a:extLst>
                    <a:ext uri="{9D8B030D-6E8A-4147-A177-3AD203B41FA5}">
                      <a16:colId xmlns:a16="http://schemas.microsoft.com/office/drawing/2014/main" val="455549008"/>
                    </a:ext>
                  </a:extLst>
                </a:gridCol>
                <a:gridCol w="760131">
                  <a:extLst>
                    <a:ext uri="{9D8B030D-6E8A-4147-A177-3AD203B41FA5}">
                      <a16:colId xmlns:a16="http://schemas.microsoft.com/office/drawing/2014/main" val="2133833010"/>
                    </a:ext>
                  </a:extLst>
                </a:gridCol>
                <a:gridCol w="1135927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178629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65111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340906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494641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89327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726670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>
                          <a:effectLst/>
                        </a:rPr>
                        <a:t>Działanie </a:t>
                      </a: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 </a:t>
                      </a: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Kultura i turystyka, Typ projektów: Rozwój infrastruktury do prowadzenia działalności kulturalnej ważnej dla edukacji i aktywności kulturalnej (MSIT)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75 188 750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28 339 268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14 668 615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050" u="none" strike="noStrike">
                          <a:effectLst/>
                        </a:rPr>
                        <a:t>Kontraktacja zakończona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50" u="none" strike="noStrike">
                        <a:effectLst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8064006"/>
                  </a:ext>
                </a:extLst>
              </a:tr>
              <a:tr h="479658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>
                          <a:effectLst/>
                        </a:rPr>
                        <a:t>Działanie </a:t>
                      </a: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 </a:t>
                      </a: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Kultura i turystyka, Typ projektów: Rozwój infrastruktury do prowadzenia działalności kulturalnej ważnej dla edukacji i aktywności kulturalnej (LSR)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12 889 500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15 619 827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3 408 478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u="none" strike="noStrike">
                          <a:effectLst/>
                        </a:rPr>
                        <a:t>Kontraktacja w toku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436525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10 741 250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14 325 591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2 284 899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7841897"/>
                  </a:ext>
                </a:extLst>
              </a:tr>
              <a:tr h="885837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dirty="0">
                          <a:effectLst/>
                        </a:rPr>
                        <a:t>Działanie </a:t>
                      </a:r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Kultura i turystyka, Typ projektów: Turystyczne szlaki tematyczne i produkty turystyczne (odwołujące się do walorów historycznych, kulturowych, przyrodniczych i kulinarnych) (MSIT)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75 412 750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21 386 644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8 691 170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u="none" strike="noStrike" dirty="0">
                          <a:effectLst/>
                        </a:rPr>
                        <a:t>Kontraktacja zakończona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2910908"/>
                  </a:ext>
                </a:extLst>
              </a:tr>
              <a:tr h="475981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>
                          <a:effectLst/>
                        </a:rPr>
                        <a:t>Działanie </a:t>
                      </a: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 </a:t>
                      </a: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Kultura i turystyka, Typ projektów: Turystyczne szlaki tematyczne i produkty turystyczne (odwołujące się do walorów historycznych, kulturowych, przyrodniczych i kulinarnych) (LSR)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23 701 150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336 835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336 835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u="none" strike="noStrike" dirty="0">
                          <a:effectLst/>
                        </a:rPr>
                        <a:t>Kontraktacja zakończona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8078469"/>
                  </a:ext>
                </a:extLst>
              </a:tr>
              <a:tr h="64483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2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18 314 525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22 893 205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13 567 051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52811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041BB8B-2A73-A31A-FC67-088688309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5533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782940"/>
              </p:ext>
            </p:extLst>
          </p:nvPr>
        </p:nvGraphicFramePr>
        <p:xfrm>
          <a:off x="968632" y="1532600"/>
          <a:ext cx="10334367" cy="44016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410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07750">
                  <a:extLst>
                    <a:ext uri="{9D8B030D-6E8A-4147-A177-3AD203B41FA5}">
                      <a16:colId xmlns:a16="http://schemas.microsoft.com/office/drawing/2014/main" val="455549008"/>
                    </a:ext>
                  </a:extLst>
                </a:gridCol>
                <a:gridCol w="1139039">
                  <a:extLst>
                    <a:ext uri="{9D8B030D-6E8A-4147-A177-3AD203B41FA5}">
                      <a16:colId xmlns:a16="http://schemas.microsoft.com/office/drawing/2014/main" val="3907859967"/>
                    </a:ext>
                  </a:extLst>
                </a:gridCol>
                <a:gridCol w="1205388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28450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116919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434130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71859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92080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01345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miast, Typ projektów: Rewitalizacja obszarów zdegradowanych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16 360 665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</a:t>
                      </a:r>
                      <a:endParaRPr kumimoji="0" lang="en-US" sz="200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20 951 963</a:t>
                      </a:r>
                      <a:endParaRPr kumimoji="0" lang="en-US" sz="200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13 897 073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Kontraktacja zakończona</a:t>
                      </a:r>
                      <a:endParaRPr lang="en-US" sz="20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130162"/>
                  </a:ext>
                </a:extLst>
              </a:tr>
              <a:tr h="30950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2000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84 125 470</a:t>
                      </a:r>
                      <a:endParaRPr lang="pl-PL" sz="200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19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77 382 999</a:t>
                      </a:r>
                      <a:endParaRPr kumimoji="0" lang="en-US" sz="10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57 879 073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41521"/>
                  </a:ext>
                </a:extLst>
              </a:tr>
              <a:tr h="424425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miast, Typ projektów: Rewitalizacja obszarów zdegradowanych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11 080 680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  <a:endParaRPr kumimoji="0" lang="en-US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Nabór w toku</a:t>
                      </a:r>
                      <a:b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Termin rozpoczęcia naboru: 13 października 2025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Termin zakończenia naboru: 29 grudnia 2025 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7479184"/>
                  </a:ext>
                </a:extLst>
              </a:tr>
              <a:tr h="47898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2000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61 369 920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  <a:endParaRPr kumimoji="0" lang="en-US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2078996"/>
                  </a:ext>
                </a:extLst>
              </a:tr>
              <a:tr h="48693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miast, Typ projektów: Ochrona, rozwój i promowanie dziedzictwa kulturowego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16 418 433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1 229 509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1 229 509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9851100"/>
                  </a:ext>
                </a:extLst>
              </a:tr>
              <a:tr h="29780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60 071 642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30 441 914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29 193 933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425905"/>
                  </a:ext>
                </a:extLst>
              </a:tr>
              <a:tr h="51325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miast, Typ projektów: Ochrona, rozwój i promowanie dziedzictwa kulturowego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27 592 500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Nabór w toku</a:t>
                      </a:r>
                      <a:b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rozpoczęcia naboru: 11 grudnia 2025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zakończenia naboru: 28 stycznia 2026 r.</a:t>
                      </a:r>
                    </a:p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2309584"/>
                  </a:ext>
                </a:extLst>
              </a:tr>
              <a:tr h="5686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53 487 000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3645004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0588824-EDA5-CE13-4E68-8EAEE648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804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rgbClr val="002060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Podsumowanie naborów EFRR: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02F8A74D-4AB0-7DD5-226E-466FBE0A9CBA}"/>
              </a:ext>
            </a:extLst>
          </p:cNvPr>
          <p:cNvSpPr txBox="1"/>
          <p:nvPr/>
        </p:nvSpPr>
        <p:spPr>
          <a:xfrm>
            <a:off x="968632" y="2552663"/>
            <a:ext cx="9830814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Ogłoszone nabory: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85 na kwotę EFRR   5 830 927 674 zł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Złożone wnioski o dofinansowanie: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1 273 na kwotę EFRR     6 596 845 165 zł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 zatwierdzone do realizacji: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648 na kwotę EFRR</a:t>
            </a:r>
            <a:r>
              <a:rPr lang="pl-PL" b="0" i="0" u="none" strike="noStrike" dirty="0">
                <a:effectLst/>
                <a:latin typeface="Calibri" panose="020F0502020204030204" pitchFamily="34" charset="0"/>
              </a:rPr>
              <a:t>         3 949 936 113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Podpisane umowy o dofinansowanie: </a:t>
            </a:r>
            <a:r>
              <a:rPr lang="pl-PL" b="0" i="0" u="none" strike="noStrike" dirty="0">
                <a:effectLst/>
                <a:latin typeface="Calibri" panose="020F0502020204030204" pitchFamily="34" charset="0"/>
              </a:rPr>
              <a:t>579</a:t>
            </a:r>
            <a:r>
              <a:rPr lang="pl-PL" dirty="0"/>
              <a:t>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kwotę EFRR    3 714 137 623 zł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Nabory do ogłoszenia: </a:t>
            </a:r>
            <a:r>
              <a:rPr kumimoji="0" lang="pl-PL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na kwotę EFRR  725 245 325 zł</a:t>
            </a:r>
            <a:endParaRPr kumimoji="0" lang="pl-PL" b="0" i="0" u="sng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529FB40-E09B-1980-0B39-78E00F37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833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F675-A713-8E07-F859-AE508027F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E8BE2A1F-2E4C-FA0B-6716-53A1132C204D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429FDD2-509D-C58A-EF03-2AA77C17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D33B42-BA87-4743-BF32-67CD95F6F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B0691036-D60B-4613-BF17-BFF68C443BFE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73F37A82-0B60-F5B0-15D8-A5C36F1E9669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F32A699C-FFC1-507A-EE0B-674639B1D58D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9189622-97F5-3D17-5D59-53F99E73F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444385"/>
              </p:ext>
            </p:extLst>
          </p:nvPr>
        </p:nvGraphicFramePr>
        <p:xfrm>
          <a:off x="968633" y="1539213"/>
          <a:ext cx="10334370" cy="4337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410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07750">
                  <a:extLst>
                    <a:ext uri="{9D8B030D-6E8A-4147-A177-3AD203B41FA5}">
                      <a16:colId xmlns:a16="http://schemas.microsoft.com/office/drawing/2014/main" val="455549008"/>
                    </a:ext>
                  </a:extLst>
                </a:gridCol>
                <a:gridCol w="1139039">
                  <a:extLst>
                    <a:ext uri="{9D8B030D-6E8A-4147-A177-3AD203B41FA5}">
                      <a16:colId xmlns:a16="http://schemas.microsoft.com/office/drawing/2014/main" val="3907859967"/>
                    </a:ext>
                  </a:extLst>
                </a:gridCol>
                <a:gridCol w="12053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28451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116919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434131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71859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8675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2128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9.2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obszarów innych niż miejskie, Typ projektów: Rewitalizacja obszarów zdegradowanych</a:t>
                      </a: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17 100 070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0658011"/>
                  </a:ext>
                </a:extLst>
              </a:tr>
              <a:tr h="4462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73 899 800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endParaRPr kumimoji="0" sz="10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9 706 531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9 706 531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4740391"/>
                  </a:ext>
                </a:extLst>
              </a:tr>
              <a:tr h="37548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9.2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obszarów innych niż miejskie, Typ projektów: Rewitalizacja obszarów zdegradowanych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24 292 260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Nabór w toku</a:t>
                      </a:r>
                      <a:b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rozpoczęcia naboru: 14 października 2025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zakończenia naboru: 29 grudnia 2025 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4277763"/>
                  </a:ext>
                </a:extLst>
              </a:tr>
              <a:tr h="4920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107 823 540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295314"/>
                  </a:ext>
                </a:extLst>
              </a:tr>
              <a:tr h="36204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9.2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obszarów innych niż miejskie, Typ projektów: Ochrona, rozwój i promowanie dziedzictwa kulturowego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10 859 436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4 778 949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Żaden wniosek nie został oceniony pozytywnie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29200"/>
                  </a:ext>
                </a:extLst>
              </a:tr>
              <a:tr h="33410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46 755 905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5 806 808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8000"/>
                  </a:ext>
                </a:extLst>
              </a:tr>
              <a:tr h="38787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9.2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Rewitalizacja obszarów innych niż miejskie, Typ projektów: Ochrona, rozwój i promowanie dziedzictwa kulturowego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21 225 000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Nabór ogłoszony</a:t>
                      </a:r>
                      <a:b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rozpoczęcia naboru 12 grudnia 2025 r. </a:t>
                      </a:r>
                      <a:b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 zakończenia naboru: 29 stycznia 2026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5275829"/>
                  </a:ext>
                </a:extLst>
              </a:tr>
              <a:tr h="65099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74 287 500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4740991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BDDB40B-2046-D7A2-14CF-27656B6AA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5379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9AA11-2134-7F45-886E-537DF53D7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995DAA96-93B8-A2BE-791C-D2EA4511188B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85E75DD-48C8-AB7F-FCC5-67DC23509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D97537-1C20-6FAB-3910-F88D59291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7CA103D1-4237-B9C9-331F-D20D6D84CF8A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F5E64E02-535D-1079-C58A-F75088EF1EF7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28FD08CB-8687-A94F-FAF7-53BA8EA4D51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F5D423A-0760-4DC0-E029-0A6D03A7BD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634618"/>
              </p:ext>
            </p:extLst>
          </p:nvPr>
        </p:nvGraphicFramePr>
        <p:xfrm>
          <a:off x="968632" y="1539212"/>
          <a:ext cx="10334367" cy="4440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1834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98657">
                  <a:extLst>
                    <a:ext uri="{9D8B030D-6E8A-4147-A177-3AD203B41FA5}">
                      <a16:colId xmlns:a16="http://schemas.microsoft.com/office/drawing/2014/main" val="455549008"/>
                    </a:ext>
                  </a:extLst>
                </a:gridCol>
                <a:gridCol w="1053465">
                  <a:extLst>
                    <a:ext uri="{9D8B030D-6E8A-4147-A177-3AD203B41FA5}">
                      <a16:colId xmlns:a16="http://schemas.microsoft.com/office/drawing/2014/main" val="3907859967"/>
                    </a:ext>
                  </a:extLst>
                </a:gridCol>
                <a:gridCol w="1070327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149193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172245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380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424838">
                  <a:extLst>
                    <a:ext uri="{9D8B030D-6E8A-4147-A177-3AD203B41FA5}">
                      <a16:colId xmlns:a16="http://schemas.microsoft.com/office/drawing/2014/main" val="81425555"/>
                    </a:ext>
                  </a:extLst>
                </a:gridCol>
              </a:tblGrid>
              <a:tr h="117737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i typ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  <a:p>
                      <a:pPr algn="ctr" fontAlgn="ctr"/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złożonych wniosków w ramach naboru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Wartość EFRR złożonych wniosków</a:t>
                      </a:r>
                      <a:b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wniosków skierowanych do dofinansowania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Łączna kwota dofinansowania EFRR w ramach projektów skierowanych do dofinansowania PLN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Uwagi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5402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Działanie 9.3 </a:t>
                      </a:r>
                      <a:r>
                        <a:rPr lang="pl-PL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Mazowieckie Centrum Wsparcia Doradczego</a:t>
                      </a:r>
                      <a:endParaRPr lang="pl-PL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3 029 400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3 029 213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3 029 213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7475824"/>
                  </a:ext>
                </a:extLst>
              </a:tr>
              <a:tr h="5402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 dirty="0">
                          <a:effectLst/>
                        </a:rPr>
                        <a:t>Działanie 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9.4 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Metropolitalne Centrum Wsparcia Doradczego, Typ projektów: Metropolitalne Centrum Wsparcia Doradczego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2 591 280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9516165"/>
                  </a:ext>
                </a:extLst>
              </a:tr>
              <a:tr h="6047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12.1 </a:t>
                      </a: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STEP dla rozwoju biotechnologii</a:t>
                      </a:r>
                    </a:p>
                  </a:txBody>
                  <a:tcPr marL="9525" marR="9525" marT="9525" marB="0"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unieważniony. Wnioskodawca nie złożył dokumentów.</a:t>
                      </a: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51100"/>
                  </a:ext>
                </a:extLst>
              </a:tr>
              <a:tr h="15780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12.1 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STEP dla rozwoju biotechnologii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RMR+RWS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139 847 379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niekonkurencyjny</a:t>
                      </a:r>
                      <a:b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Nabór w trakcie oceny</a:t>
                      </a:r>
                    </a:p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Termin rozpoczęcia naboru: </a:t>
                      </a: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lipca 2025</a:t>
                      </a:r>
                      <a:endParaRPr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Termin zakończenia naboru: 27 sierpnia 2025 r. </a:t>
                      </a:r>
                      <a:endParaRPr kumimoji="0" lang="pl-P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4060522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10ABE76-0225-832D-3D89-1DE6BE3E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1023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030" y="-144489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57" y="651271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Realizacja Umów o Dofinansowanie – </a:t>
            </a:r>
            <a:r>
              <a:rPr lang="pl-PL" sz="2400" b="1" kern="1400" spc="-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Gothic" panose="020B0609070205080204" pitchFamily="49" charset="-128"/>
                <a:cs typeface="Times New Roman" panose="02020603050405020304" pitchFamily="18" charset="0"/>
              </a:rPr>
              <a:t>Instrumenty Finansowe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43724AC-D16D-EE99-B750-B45888C42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22</a:t>
            </a:fld>
            <a:endParaRPr lang="pl-PL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F93AB002-50E3-9C7C-0286-7D39A6093797}"/>
              </a:ext>
            </a:extLst>
          </p:cNvPr>
          <p:cNvGraphicFramePr>
            <a:graphicFrameLocks noGrp="1"/>
          </p:cNvGraphicFramePr>
          <p:nvPr/>
        </p:nvGraphicFramePr>
        <p:xfrm>
          <a:off x="270344" y="1654995"/>
          <a:ext cx="11083456" cy="4210433"/>
        </p:xfrm>
        <a:graphic>
          <a:graphicData uri="http://schemas.openxmlformats.org/drawingml/2006/table">
            <a:tbl>
              <a:tblPr/>
              <a:tblGrid>
                <a:gridCol w="1906529">
                  <a:extLst>
                    <a:ext uri="{9D8B030D-6E8A-4147-A177-3AD203B41FA5}">
                      <a16:colId xmlns:a16="http://schemas.microsoft.com/office/drawing/2014/main" val="1635469794"/>
                    </a:ext>
                  </a:extLst>
                </a:gridCol>
                <a:gridCol w="892470">
                  <a:extLst>
                    <a:ext uri="{9D8B030D-6E8A-4147-A177-3AD203B41FA5}">
                      <a16:colId xmlns:a16="http://schemas.microsoft.com/office/drawing/2014/main" val="1963446835"/>
                    </a:ext>
                  </a:extLst>
                </a:gridCol>
                <a:gridCol w="1668532">
                  <a:extLst>
                    <a:ext uri="{9D8B030D-6E8A-4147-A177-3AD203B41FA5}">
                      <a16:colId xmlns:a16="http://schemas.microsoft.com/office/drawing/2014/main" val="3944785237"/>
                    </a:ext>
                  </a:extLst>
                </a:gridCol>
                <a:gridCol w="1348407">
                  <a:extLst>
                    <a:ext uri="{9D8B030D-6E8A-4147-A177-3AD203B41FA5}">
                      <a16:colId xmlns:a16="http://schemas.microsoft.com/office/drawing/2014/main" val="3540533905"/>
                    </a:ext>
                  </a:extLst>
                </a:gridCol>
                <a:gridCol w="1461582">
                  <a:extLst>
                    <a:ext uri="{9D8B030D-6E8A-4147-A177-3AD203B41FA5}">
                      <a16:colId xmlns:a16="http://schemas.microsoft.com/office/drawing/2014/main" val="4149514744"/>
                    </a:ext>
                  </a:extLst>
                </a:gridCol>
                <a:gridCol w="2147104">
                  <a:extLst>
                    <a:ext uri="{9D8B030D-6E8A-4147-A177-3AD203B41FA5}">
                      <a16:colId xmlns:a16="http://schemas.microsoft.com/office/drawing/2014/main" val="3298901404"/>
                    </a:ext>
                  </a:extLst>
                </a:gridCol>
                <a:gridCol w="1658832">
                  <a:extLst>
                    <a:ext uri="{9D8B030D-6E8A-4147-A177-3AD203B41FA5}">
                      <a16:colId xmlns:a16="http://schemas.microsoft.com/office/drawing/2014/main" val="587036058"/>
                    </a:ext>
                  </a:extLst>
                </a:gridCol>
              </a:tblGrid>
              <a:tr h="6842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i typ projektu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Region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Liczba podpisanych Umów o Dofinansowanie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Menadżer Funduszu Powierniczego/ Beneficjemt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Kwota podpisanych umów (EFRR) [PLN]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Wartość środków wypłaconych Beneficjentom (EFRR) [PLN]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% środków wypłaconych Beneficjentom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847960"/>
                  </a:ext>
                </a:extLst>
              </a:tr>
              <a:tr h="41016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1.3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Innowacyjność i konkurencyjność MŚP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 + 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BGK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186 090 071,00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102 191 295,18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53%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702833"/>
                  </a:ext>
                </a:extLst>
              </a:tr>
              <a:tr h="38219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2.1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Efektywność energetyczna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 + 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EBI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103 557 479,00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31 067 243,70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961715"/>
                  </a:ext>
                </a:extLst>
              </a:tr>
              <a:tr h="4194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2.3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Odnawialne źródła energii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 + 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BGK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85 007 247,00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25 502 174,10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232900"/>
                  </a:ext>
                </a:extLst>
              </a:tr>
              <a:tr h="759267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3.1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Mobilność miejska – ładowarki do pojazdów elektrycznych oraz infrastruktura 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wypożyczeń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rowerów i hulajnóg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EBI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26 403 599,00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  7 921 079,70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617718"/>
                  </a:ext>
                </a:extLst>
              </a:tr>
              <a:tr h="711437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3.2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Mobilność miejska w ZIT WOF – ładowarki do pojazdów elektrycznych oraz infrastruktura 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wypożyczeń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rowerów i hulajnóg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EBI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34 920 891,00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10 476 267,30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97142"/>
                  </a:ext>
                </a:extLst>
              </a:tr>
              <a:tr h="23414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9.1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Rewitalizacja miast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RMR+RWS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EBI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51 103 748,00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15 331 124,40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416507"/>
                  </a:ext>
                </a:extLst>
              </a:tr>
              <a:tr h="35474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Działanie 9.2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Rewitalizacja obszarów innych niż miejskie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EBI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51 103 744,00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   15 331 123,20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30%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615555"/>
                  </a:ext>
                </a:extLst>
              </a:tr>
              <a:tr h="195761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Razem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RMR + RWS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BGK+EBI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538 186 779,00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        207 820 307,58 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39%</a:t>
                      </a: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69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907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030" y="-144489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57" y="651271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>
                <a:solidFill>
                  <a:schemeClr val="bg1"/>
                </a:solidFill>
              </a:rPr>
              <a:t>Realizacja Umów o Dofinansowanie</a:t>
            </a: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 – </a:t>
            </a:r>
            <a:r>
              <a:rPr lang="pl-PL" sz="2400" b="1" kern="1400" spc="-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Gothic" panose="020B0609070205080204" pitchFamily="49" charset="-128"/>
                <a:cs typeface="Times New Roman" panose="02020603050405020304" pitchFamily="18" charset="0"/>
              </a:rPr>
              <a:t>Instrumenty Finansowe c.d.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43724AC-D16D-EE99-B750-B45888C42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23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2178C9D5-ECBA-8AD8-DD54-DE9CCDE83538}"/>
              </a:ext>
            </a:extLst>
          </p:cNvPr>
          <p:cNvSpPr txBox="1"/>
          <p:nvPr/>
        </p:nvSpPr>
        <p:spPr>
          <a:xfrm>
            <a:off x="532737" y="1832345"/>
            <a:ext cx="10988703" cy="3893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Podpisano wszystkie umowy operacyjne, trwa akcja pożyczkowa oraz kampania informacyjno-promocyjna w całym regionie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dirty="0"/>
              <a:t>BGK </a:t>
            </a:r>
            <a:r>
              <a:rPr lang="pl-PL" b="1" dirty="0"/>
              <a:t>	</a:t>
            </a:r>
            <a:r>
              <a:rPr lang="pl-PL" dirty="0"/>
              <a:t>Działanie 1.3 - </a:t>
            </a:r>
            <a:r>
              <a:rPr lang="pl-PL" b="1" dirty="0"/>
              <a:t>podpisano 7 umów operacyjnych</a:t>
            </a:r>
            <a:r>
              <a:rPr lang="pl-PL" dirty="0"/>
              <a:t> (udzielono 160 pożyczek)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		Działanie 2.3 – </a:t>
            </a:r>
            <a:r>
              <a:rPr lang="pl-PL" b="1" dirty="0"/>
              <a:t>podpisano 4 umowy operacyjne </a:t>
            </a:r>
            <a:r>
              <a:rPr lang="pl-PL" dirty="0"/>
              <a:t>(udzielono 1 pożyczki)</a:t>
            </a:r>
          </a:p>
          <a:p>
            <a:pPr lvl="1">
              <a:spcAft>
                <a:spcPts val="600"/>
              </a:spcAft>
            </a:pPr>
            <a:endParaRPr lang="pl-PL" b="1" dirty="0"/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dirty="0"/>
              <a:t>EBI</a:t>
            </a:r>
            <a:r>
              <a:rPr lang="pl-PL" sz="2400" dirty="0"/>
              <a:t> </a:t>
            </a:r>
            <a:r>
              <a:rPr lang="pl-PL" dirty="0"/>
              <a:t>	Działanie 2.1, Działanie 3.1, Działanie 3.2 – </a:t>
            </a:r>
            <a:r>
              <a:rPr lang="pl-PL" b="1" dirty="0"/>
              <a:t>podpisano umowę operacyjną z Bankiem 		Ochrony Środowiska</a:t>
            </a:r>
            <a:endParaRPr lang="pl-PL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		Działanie 9.1, Działanie 9.2 – </a:t>
            </a:r>
            <a:r>
              <a:rPr lang="pl-PL" b="1" dirty="0"/>
              <a:t>podpisano umowę operacyjną z Bankiem Gospodarstwa 		Krajowego</a:t>
            </a:r>
            <a:endParaRPr lang="pl-PL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497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 dirty="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 dirty="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553B0E93-1539-A14D-E4F8-5C9C86609CFD}"/>
              </a:ext>
            </a:extLst>
          </p:cNvPr>
          <p:cNvSpPr txBox="1"/>
          <p:nvPr/>
        </p:nvSpPr>
        <p:spPr>
          <a:xfrm>
            <a:off x="787400" y="2373924"/>
            <a:ext cx="60946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 dirty="0">
                <a:solidFill>
                  <a:srgbClr val="002060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Podsumowanie naborów EFS+: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674F225-AAE0-5F81-81F1-65C5CC810769}"/>
              </a:ext>
            </a:extLst>
          </p:cNvPr>
          <p:cNvSpPr txBox="1"/>
          <p:nvPr/>
        </p:nvSpPr>
        <p:spPr>
          <a:xfrm>
            <a:off x="787400" y="2887921"/>
            <a:ext cx="9312564" cy="2406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sz="1700" b="1" i="0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Ogłoszone nabory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sz="1700" kern="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112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700" kern="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kwotę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EFS+ 1 695 685 431 PLN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sz="1700" b="1" i="0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Złożone wnioski o dofinansowanie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2 205 na kwotę EFS+ 2 553 254 105 PLN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pl-PL" sz="1700" b="1" kern="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</a:t>
            </a:r>
            <a:r>
              <a:rPr kumimoji="0" lang="pl-PL" sz="1700" b="1" i="0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zatwierdzone do realizacji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696 na kwotę EFS+ 1 161 415 406 PLN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sz="1700" b="1" i="0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Podpisane umowy o dofinansowanie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624 </a:t>
            </a:r>
            <a:r>
              <a:rPr lang="pl-PL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kwotę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EFS+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1 071 106 774 PLN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pl-PL" sz="1700" b="1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Nabory do ogłoszenia zgodnie z harmonogramem przyjętym przez ZWM </a:t>
            </a:r>
            <a:r>
              <a:rPr lang="pl-PL" sz="17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kumimoji="0" lang="pl-PL" sz="1700" b="1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października 2025 r.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 na kwotę EFS + </a:t>
            </a:r>
            <a:r>
              <a:rPr lang="pl-PL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604 689 920 </a:t>
            </a:r>
            <a:r>
              <a:rPr kumimoji="0" lang="pl-PL" sz="1700" b="0" i="0" u="non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PLN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511738-3B72-3432-CC4B-5914819E8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979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415512" y="1603302"/>
          <a:ext cx="11078103" cy="4341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2782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532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3515">
                  <a:extLst>
                    <a:ext uri="{9D8B030D-6E8A-4147-A177-3AD203B41FA5}">
                      <a16:colId xmlns:a16="http://schemas.microsoft.com/office/drawing/2014/main" val="3939227760"/>
                    </a:ext>
                  </a:extLst>
                </a:gridCol>
                <a:gridCol w="923515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15867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5371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762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589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24672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26823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6.1 </a:t>
                      </a:r>
                      <a:r>
                        <a:rPr lang="pl-PL" sz="1000" u="none" strike="noStrike" dirty="0">
                          <a:effectLst/>
                        </a:rPr>
                        <a:t>Aktywizacja zawodowa osób bezrobotnych, </a:t>
                      </a:r>
                    </a:p>
                    <a:p>
                      <a:pPr algn="l" fontAlgn="b"/>
                      <a:r>
                        <a:rPr lang="pl-PL" sz="1000" u="none" strike="noStrike" dirty="0">
                          <a:effectLst/>
                        </a:rPr>
                        <a:t>Typ projektu: Aktywizacja zawodowa osób bezrobotnych przez PUP, w szczególności znajdujących się trudnej sytuacji na rynku pracy tj. osób młodych, długotrwale bezrobotnych, z niepełnosprawnością, z wykształceniem odpowiadającym poziomowi ISCED 3 i niższym, kobiet i osób, które ukończyły </a:t>
                      </a:r>
                    </a:p>
                    <a:p>
                      <a:pPr algn="l" fontAlgn="b"/>
                      <a:r>
                        <a:rPr lang="pl-PL" sz="1000" u="none" strike="noStrike" dirty="0">
                          <a:effectLst/>
                        </a:rPr>
                        <a:t>50 lat oraz migrantów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14 381 184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10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14 381 184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10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14 381 184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18079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15 203 568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11 875 357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11 875 357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971221790"/>
                  </a:ext>
                </a:extLst>
              </a:tr>
              <a:tr h="326823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113 651 243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113 651 243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113 651 243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969536315"/>
                  </a:ext>
                </a:extLst>
              </a:tr>
              <a:tr h="21350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135 764 543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131 590 807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105 386 524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670868227"/>
                  </a:ext>
                </a:extLst>
              </a:tr>
              <a:tr h="325748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6.2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Aktywizacja zawodowa osób młodych przez OHP, </a:t>
                      </a:r>
                    </a:p>
                    <a:p>
                      <a:pPr algn="l" fontAlgn="b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Typ projektu: Aktywizacja zawodowa osób młodych znajdujących się w szczególnej sytuacji na rynku pracy realizowana przez Ochotnicze Hufce Pracy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2 185 248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2 185 284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1 650 688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Nabór niekonkurencyjny 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897048"/>
                  </a:ext>
                </a:extLst>
              </a:tr>
              <a:tr h="38319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9 812 205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9 812 205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7 015 218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Nabór niekonkurencyjny 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486337"/>
                  </a:ext>
                </a:extLst>
              </a:tr>
              <a:tr h="359013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6.3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Nowoczesne, regionalne służby zatrudnienia, </a:t>
                      </a:r>
                    </a:p>
                    <a:p>
                      <a:pPr algn="l" fontAlgn="b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Typ projektu: Podnoszenie kompetencji pracowników regionalnych Publicznych Służb Zatrudnienia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260 130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75 925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50 000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3384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369 528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197 875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160 375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72680"/>
                  </a:ext>
                </a:extLst>
              </a:tr>
              <a:tr h="30842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1 824 695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268 175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149 175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30842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4 059 155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358 666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234 353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00666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7D583C3-237A-4DBC-814E-9DAC3B5F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5692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544526" y="1499694"/>
          <a:ext cx="11022444" cy="41316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613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0600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18876">
                  <a:extLst>
                    <a:ext uri="{9D8B030D-6E8A-4147-A177-3AD203B41FA5}">
                      <a16:colId xmlns:a16="http://schemas.microsoft.com/office/drawing/2014/main" val="2494037240"/>
                    </a:ext>
                  </a:extLst>
                </a:gridCol>
                <a:gridCol w="918876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10763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0672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296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4355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39164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19693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6.3 </a:t>
                      </a:r>
                      <a:r>
                        <a:rPr lang="pl-PL" sz="1000" u="none" strike="noStrike" dirty="0">
                          <a:effectLst/>
                        </a:rPr>
                        <a:t>Nowoczesne, regionalne służby zatrudnienia, </a:t>
                      </a:r>
                    </a:p>
                    <a:p>
                      <a:pPr algn="l" fontAlgn="b"/>
                      <a:r>
                        <a:rPr lang="pl-PL" sz="1000" u="none" strike="noStrike" dirty="0">
                          <a:effectLst/>
                        </a:rPr>
                        <a:t>Typ projektu: Wsparcie PSZ w świadczeniu usług w ramach sieci EURES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1 343 832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1 343 832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1 343 832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63800"/>
                  </a:ext>
                </a:extLst>
              </a:tr>
              <a:tr h="287079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1 933 806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1 933 806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1 933 806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642098"/>
                  </a:ext>
                </a:extLst>
              </a:tr>
              <a:tr h="511317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6.4 </a:t>
                      </a:r>
                      <a:r>
                        <a:rPr lang="pl-PL" sz="1000" u="none" strike="noStrike" dirty="0">
                          <a:effectLst/>
                        </a:rPr>
                        <a:t>Aktywizacja zawodowa biernych zawodowo kobiet, Typ projektu: Aktywizacja zawodowa biernych zawodowo kobiet w wieku produkcyjnym w RMR (Region Mazowiecki Regionalny)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19 389 150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74 233 074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19 389 150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37407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14 959 199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52 707 289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oceny, data zakończenia naboru: 12.11.2025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150452"/>
                  </a:ext>
                </a:extLst>
              </a:tr>
              <a:tr h="268122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6.5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Wsparcie dla pracodawców i pracowników,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Wsparcie pracodawców z sektora prywatnego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 wprowadzaniu pracy zdalnej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4 885 311 </a:t>
                      </a:r>
                    </a:p>
                  </a:txBody>
                  <a:tcPr marL="9525" marR="9525" marT="9525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naboru nie został złożony żaden wniosek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25805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14 412 758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478 731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odrzucone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367306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6 247 050</a:t>
                      </a:r>
                    </a:p>
                  </a:txBody>
                  <a:tcPr marL="9525" marR="9525" marT="9525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1 515 849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1 515 849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805728"/>
                  </a:ext>
                </a:extLst>
              </a:tr>
              <a:tr h="290945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16 926 056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769 567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odrzucone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972627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A70B6FF-4840-41D3-8987-1FCAF989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1968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33C9F-01FB-8BB2-9456-2A45FEA48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35E223AE-A364-2DAC-1715-1151852461B1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903DE20-3735-9F73-E2FA-85289CE3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9012A1-77CE-4500-A3A5-4C92DF32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22517DCA-5E99-26DF-A53B-FD4D12505DEA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0DCEB53A-635E-D498-DF7E-4692CAFBE65D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7F1E4F63-444A-2FC3-9547-5305DB608CB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3806FE0-6A32-2B12-CFBD-090092CFB59E}"/>
              </a:ext>
            </a:extLst>
          </p:cNvPr>
          <p:cNvGraphicFramePr>
            <a:graphicFrameLocks noGrp="1"/>
          </p:cNvGraphicFramePr>
          <p:nvPr/>
        </p:nvGraphicFramePr>
        <p:xfrm>
          <a:off x="544526" y="1695447"/>
          <a:ext cx="11022444" cy="43040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613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0600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18876">
                  <a:extLst>
                    <a:ext uri="{9D8B030D-6E8A-4147-A177-3AD203B41FA5}">
                      <a16:colId xmlns:a16="http://schemas.microsoft.com/office/drawing/2014/main" val="2494037240"/>
                    </a:ext>
                  </a:extLst>
                </a:gridCol>
                <a:gridCol w="918876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10763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0672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296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4355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39164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99258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6.5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Wsparcie dla pracodawców i pracowników,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Przystosowanie pracowników i przedsiębiorców do zmian</a:t>
                      </a:r>
                      <a:endParaRPr lang="pl-P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13 242 479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10 621 975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10 621 975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571446"/>
                  </a:ext>
                </a:extLst>
              </a:tr>
              <a:tr h="230999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26 498 576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26 498 576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26 498 576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86803"/>
                  </a:ext>
                </a:extLst>
              </a:tr>
              <a:tr h="372053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Działanie 6.6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Zdrowie pracowników</a:t>
                      </a:r>
                      <a:endParaRPr kumimoji="0" lang="pl-P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2 132 750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anulowany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558756"/>
                  </a:ext>
                </a:extLst>
              </a:tr>
              <a:tr h="36951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2 132 750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8 931 653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oceny – data zakończenia naboru: 08.08.2025 r.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873468"/>
                  </a:ext>
                </a:extLst>
              </a:tr>
              <a:tr h="36951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4 261 800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420 378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oceny, data zakończenia naboru: 12.11.2025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74405"/>
                  </a:ext>
                </a:extLst>
              </a:tr>
              <a:tr h="342579">
                <a:tc vMerge="1">
                  <a:txBody>
                    <a:bodyPr/>
                    <a:lstStyle/>
                    <a:p>
                      <a:pPr algn="l" fontAlgn="b"/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2 132 750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anulowany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314750"/>
                  </a:ext>
                </a:extLst>
              </a:tr>
              <a:tr h="42006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2 132 750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7 268 425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oceny – data zakończenia naboru: 08.08.2025 r.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426522"/>
                  </a:ext>
                </a:extLst>
              </a:tr>
              <a:tr h="42006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4 261 800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2 547 515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oceny, data zakończenia naboru: 12.11.2025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266026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0348944-385D-366B-7C81-92C868D14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9639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314325" y="1478092"/>
          <a:ext cx="11563349" cy="48572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439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607251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61054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96002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57160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73392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65334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555717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10934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 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18049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Działanie 7.1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Edukacja przedszkolna,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Typ projektu: Podniesienie jakości edukacji przedszkolnej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2 033 287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3 864 329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1 494 079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16 623 644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3 671 531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665 080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300681"/>
                  </a:ext>
                </a:extLst>
              </a:tr>
              <a:tr h="240631">
                <a:tc rowSpan="1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7.2 </a:t>
                      </a:r>
                      <a:r>
                        <a:rPr lang="pl-PL" sz="1000" u="none" strike="noStrike" dirty="0">
                          <a:effectLst/>
                        </a:rPr>
                        <a:t>Wzmocnienie kompetencji uczniów,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Typ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projektu</a:t>
                      </a:r>
                      <a:r>
                        <a:rPr lang="pl-PL" sz="1000" u="none" strike="noStrike" dirty="0">
                          <a:effectLst/>
                        </a:rPr>
                        <a:t>: Rozwój kompetencji kluczowych i umiejętności niezbędnych na rynku pracy uczniów szkół podstawowych </a:t>
                      </a:r>
                      <a:br>
                        <a:rPr lang="pl-PL" sz="1000" u="none" strike="noStrike" dirty="0">
                          <a:effectLst/>
                        </a:rPr>
                      </a:br>
                      <a:r>
                        <a:rPr lang="pl-PL" sz="1000" u="none" strike="noStrike" dirty="0">
                          <a:effectLst/>
                        </a:rPr>
                        <a:t>i ponadpodstawowych ogólnokształcących (tryb konkurencyjny oraz w ramach trybu niekonkurencyjnego „Mazowiecki program stypendialny dla uczniów uzdolnionych”, „Mazowiecka Szkoła przyszłości”)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RWS ogłoszono 5 konkursów, w tym 4 niekonkurencyjne: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964042565"/>
                  </a:ext>
                </a:extLst>
              </a:tr>
              <a:tr h="1593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28" marR="4528" marT="4528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765 000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764 400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764 400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21313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764 405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752 934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752 934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617109"/>
                  </a:ext>
                </a:extLst>
              </a:tr>
              <a:tr h="1593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15 733 810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13 526 482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9 151 934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127494"/>
                  </a:ext>
                </a:extLst>
              </a:tr>
              <a:tr h="1593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759 259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748 020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748 020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983358"/>
                  </a:ext>
                </a:extLst>
              </a:tr>
              <a:tr h="1593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10 515 750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10 515 654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10 515 654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633009"/>
                  </a:ext>
                </a:extLst>
              </a:tr>
              <a:tr h="30593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RMR ogłoszono 5 konkursów, w tym 4 niekonkurencyjne: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3392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1 950 112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1 950 112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1 950 112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712837"/>
                  </a:ext>
                </a:extLst>
              </a:tr>
              <a:tr h="7700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1 920 861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1 920 861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1 920 861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59604"/>
                  </a:ext>
                </a:extLst>
              </a:tr>
              <a:tr h="1181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20 582 171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72 848 321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19 855 222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286518"/>
                  </a:ext>
                </a:extLst>
              </a:tr>
              <a:tr h="17392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u="none" strike="noStrike" dirty="0">
                        <a:effectLst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1 940 802,50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1 920 861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1 920 861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923428"/>
                  </a:ext>
                </a:extLst>
              </a:tr>
              <a:tr h="17131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u="none" strike="noStrike" dirty="0">
                        <a:effectLst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141 567 826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141 567 637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141 567 637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70256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CF9A5E5-6C98-4F53-1103-A6237E2A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47131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541351" y="1593799"/>
          <a:ext cx="11405506" cy="40971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3749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90748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34936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68933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28429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46939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39100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64267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911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48444">
                <a:tc rowSpan="1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Działanie 7.2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Wzmocnienie kompetencji uczniów,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Typ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projektu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Wsparcie szkół prowadzących kształcenie zawodowe w ramach kompleksowych programów rozwojowych (tryb konkurencyjny oraz w ramach trybu niekonkurencyjnego „Mazowiecki program stypendialny dla uczniów szkół zawodowych”, „Zawodowe Mazowsze przyszłości – innowacyjne kształcenie zawodowe”)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RWS ogłoszono 5 konkursów, w tym 4 niekonkurencyjne: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964042565"/>
                  </a:ext>
                </a:extLst>
              </a:tr>
              <a:tr h="1310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28" marR="4528" marT="4528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669 375 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667 800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667 800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13607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798 460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794 304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794 304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Nabór niekonkurencyjny,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kontraktacja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617109"/>
                  </a:ext>
                </a:extLst>
              </a:tr>
              <a:tr h="1949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21 677 500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5 539 279 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2 437 792 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127494"/>
                  </a:ext>
                </a:extLst>
              </a:tr>
              <a:tr h="1295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810 445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808 284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808 284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838908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9 253 860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9 253 697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9 253 697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233412"/>
                  </a:ext>
                </a:extLst>
              </a:tr>
              <a:tr h="26050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RMR ogłoszono 5 konkursów, w tym 4 niekonkurencyjne: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1932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2 113 313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2 107 490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2 107 490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  <a:endParaRPr lang="pl-PL" sz="10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712837"/>
                  </a:ext>
                </a:extLst>
              </a:tr>
              <a:tr h="13228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1 853 462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1 853 462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1 853 462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</a:rPr>
                        <a:t>Nabór niekonkurencyjny, 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  <a:endParaRPr lang="pl-PL" sz="10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59604"/>
                  </a:ext>
                </a:extLst>
              </a:tr>
              <a:tr h="1377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16 102 001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49 491 191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16 102 001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286518"/>
                  </a:ext>
                </a:extLst>
              </a:tr>
              <a:tr h="10540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1 876 820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1 876 311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1 876 311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208551"/>
                  </a:ext>
                </a:extLst>
              </a:tr>
              <a:tr h="30145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62 926 248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62 925 141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62 925 141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156051"/>
                  </a:ext>
                </a:extLst>
              </a:tr>
              <a:tr h="3200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Działanie 7.2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Wzmocnienie kompetencji uczniów,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Typ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projektu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Wsparcie edukacji włączającej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12 410 872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30 665 620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11 737 169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92132"/>
                  </a:ext>
                </a:extLst>
              </a:tr>
              <a:tr h="36478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37 224 708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66 371 344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22 076 230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52353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7239E5B-DC9B-B10A-2901-9F4C2980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29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89463"/>
              </p:ext>
            </p:extLst>
          </p:nvPr>
        </p:nvGraphicFramePr>
        <p:xfrm>
          <a:off x="968633" y="1539212"/>
          <a:ext cx="10334368" cy="44078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8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843838">
                  <a:extLst>
                    <a:ext uri="{9D8B030D-6E8A-4147-A177-3AD203B41FA5}">
                      <a16:colId xmlns:a16="http://schemas.microsoft.com/office/drawing/2014/main" val="1257889792"/>
                    </a:ext>
                  </a:extLst>
                </a:gridCol>
                <a:gridCol w="851419">
                  <a:extLst>
                    <a:ext uri="{9D8B030D-6E8A-4147-A177-3AD203B41FA5}">
                      <a16:colId xmlns:a16="http://schemas.microsoft.com/office/drawing/2014/main" val="2778778961"/>
                    </a:ext>
                  </a:extLst>
                </a:gridCol>
                <a:gridCol w="1156704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36110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57468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92465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70183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82634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Działanie i typ projektu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Alokacja 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Liczba złożonych wniosków w ramach naboru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Wartość EFRR złożonych wniosków</a:t>
                      </a:r>
                      <a:br>
                        <a:rPr lang="pl-PL" sz="1050" b="1" u="none" strike="noStrike">
                          <a:effectLst/>
                        </a:rPr>
                      </a:br>
                      <a:r>
                        <a:rPr lang="pl-PL" sz="1050" b="1" u="none" strike="noStrike">
                          <a:effectLst/>
                        </a:rPr>
                        <a:t>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 dirty="0">
                          <a:effectLst/>
                        </a:rPr>
                        <a:t>Liczba wniosków skierowanych do dofinansowania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 dirty="0">
                          <a:effectLst/>
                        </a:rPr>
                        <a:t>Uwagi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62138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dirty="0">
                          <a:effectLst/>
                        </a:rPr>
                        <a:t>Działanie 1.1 </a:t>
                      </a:r>
                      <a:r>
                        <a:rPr lang="pl-PL" sz="1050" u="none" strike="noStrike" dirty="0">
                          <a:effectLst/>
                        </a:rPr>
                        <a:t>Badania, rozwój i innowacje przedsiębiorstw, Typ projektów: Projekty modułowe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 + 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66 333 150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278 883 456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62 585 147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Kontraktacja w toku</a:t>
                      </a:r>
                      <a:endParaRPr lang="pl-PL" sz="105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689372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>
                          <a:effectLst/>
                        </a:rPr>
                        <a:t>Działanie 1.1 </a:t>
                      </a:r>
                      <a:r>
                        <a:rPr lang="pl-PL" sz="1050" u="none" strike="noStrike">
                          <a:effectLst/>
                        </a:rPr>
                        <a:t>Badania, rozwój i innowacje przedsiębiorstw, Typ projektów: Projekty badawczo – rozwojowe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42 965 000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u="none" strike="noStrike" dirty="0">
                          <a:effectLst/>
                        </a:rPr>
                        <a:t>138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 dirty="0">
                          <a:effectLst/>
                        </a:rPr>
                        <a:t>402 661 408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41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96 269 745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1050" b="0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552401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>
                          <a:effectLst/>
                        </a:rPr>
                        <a:t>Działanie 1.1 </a:t>
                      </a:r>
                      <a:r>
                        <a:rPr lang="pl-PL" sz="1050" u="none" strike="noStrike">
                          <a:effectLst/>
                        </a:rPr>
                        <a:t>Badania, rozwój i innowacje przedsiębiorstw, Typ projektów: Infrastruktura badawczo-rozwojowa przedsiębiorstw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21 627 500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u="none" strike="noStrike">
                          <a:effectLst/>
                        </a:rPr>
                        <a:t>12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>
                          <a:effectLst/>
                        </a:rPr>
                        <a:t>14 716 448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</a:t>
                      </a: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7 490 682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213516"/>
                  </a:ext>
                </a:extLst>
              </a:tr>
              <a:tr h="17629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u="none" strike="noStrike">
                          <a:effectLst/>
                        </a:rPr>
                        <a:t>Działanie 1.1 </a:t>
                      </a:r>
                      <a:r>
                        <a:rPr lang="pl-PL" sz="1050" u="none" strike="noStrike">
                          <a:effectLst/>
                        </a:rPr>
                        <a:t>Badania, rozwój i innowacje przedsiębiorstw, Typ projektów: Infrastruktura badawczo-rozwojowa jednostek naukowych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RMR + RWS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98 054 280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trakcie oceny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12 maja 2025 r.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 września 2025 r.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48954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D9E205E-8687-BCD0-ACD8-BB0CF839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634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493726" y="1539212"/>
          <a:ext cx="11102947" cy="4374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5634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1506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10934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Alokacja PLN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02212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7.3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Wzmocnienie kompetencji uczniów w ZIT WOF,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Rozwój kompetencji kluczowych i umiejętności niezbędnych na rynku pracy uczniów szkół podstawowych i ponadpodstawowych ogólnokształcących ZIT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12 854 400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 ramach naboru nie został złożony żaden wniosek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914181384"/>
                  </a:ext>
                </a:extLst>
              </a:tr>
              <a:tr h="260595">
                <a:tc vMerge="1">
                  <a:txBody>
                    <a:bodyPr/>
                    <a:lstStyle/>
                    <a:p>
                      <a:pPr algn="l" fontAlgn="b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12 392 400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17 885 191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7 635 425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Ocena zakończona, kontraktacja w toku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363625173"/>
                  </a:ext>
                </a:extLst>
              </a:tr>
              <a:tr h="547865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7.4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Edukacja osób dorosłych,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Wsparcie poprzez usługi rozwojowe, w tym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zakresie kompetencji cyfrowych, w ramach PSF dla osób dorosłych, które chcą z własnej inicjatywy podnieść swoje umiejętności/kompetencje lub nabyć kwalifikacje (w tym włączone do ZRK); w tym wsparcie dla osób z najtrudniejszych grup docelowych - za pośrednictwem BUR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17 910 990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51 544 108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17 910 990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599863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44 991 295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213 012 172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44 991 295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779300681"/>
                  </a:ext>
                </a:extLst>
              </a:tr>
              <a:tr h="29551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7.5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Edukacja osób dorosłych poza PSF,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Wsparcie dla osób o niskich umiejętnościach lub kompetencjach (w tym cyfrowych) realizowane poza systemem BUR i PSF, umożliwiające wdrażanie 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Upskilling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pathways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3 013 044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9 027 555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1 707 289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36876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2 155 000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7 902 767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3 091 978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Ocena zakończona, kontraktacja zakończona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Zgodnie z decyzją ZWM alokacja na nabór została zwiększona.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58519571"/>
                  </a:ext>
                </a:extLst>
              </a:tr>
              <a:tr h="36094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14 332 472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48 459 638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13 674 448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27672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5 066 496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27 219 250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4 848 737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44533018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730BB29-F9DC-85A2-FEEC-936A9A78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26945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464023" y="2082033"/>
          <a:ext cx="11102947" cy="33544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5634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1506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26468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550454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7.5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Edukacja osób dorosłych poza PSF,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Wsparcie lokalnych inicjatyw na rzecz kształcenia osób dorosłych (na przykładzie LOWE) np. poprzez tworzenie lokalnych punktów wsparcia kształcenia osób dorosłych, w tym służących aktywizacji osób starszych, osób o niskich kwalifikacjach, osób z niepełnosprawnościami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1 235 164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560 469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Wniosek odrzucony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571446"/>
                  </a:ext>
                </a:extLst>
              </a:tr>
              <a:tr h="5496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5 848 500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1 415 712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552 721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Ocena zakończona,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40078"/>
                  </a:ext>
                </a:extLst>
              </a:tr>
              <a:tr h="521218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3 176 136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1 396 806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555 368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86803"/>
                  </a:ext>
                </a:extLst>
              </a:tr>
              <a:tr h="468490">
                <a:tc vMerge="1">
                  <a:txBody>
                    <a:bodyPr/>
                    <a:lstStyle/>
                    <a:p>
                      <a:pPr algn="l" fontAlgn="b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14 384 089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7 446 144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4 455 769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Ocena zakończona, kontraktacja w toku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6441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FF1F73E-86FA-4925-E742-25A579D58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6798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544526" y="1539212"/>
          <a:ext cx="11102947" cy="4288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3768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3372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29515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49289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8.1 </a:t>
                      </a:r>
                      <a:r>
                        <a:rPr lang="pl-PL" sz="1000" b="0" u="none" strike="noStrike" dirty="0">
                          <a:effectLst/>
                        </a:rPr>
                        <a:t>Aktywizacja społeczna i zawodowa, </a:t>
                      </a:r>
                    </a:p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Typ projektu nr 1: </a:t>
                      </a:r>
                      <a:r>
                        <a:rPr lang="pl-PL" sz="1000" b="0" u="none" strike="noStrike" dirty="0">
                          <a:effectLst/>
                        </a:rPr>
                        <a:t>Aktywizacja społeczna i zawodowa osób biernych zawodowo oraz zagrożonych ubóstwem lub wykluczeniem społecznym przy zastosowaniu usług aktywnej integracji. </a:t>
                      </a:r>
                      <a:r>
                        <a:rPr lang="pl-PL" sz="1000" b="1" u="none" strike="noStrike" dirty="0">
                          <a:effectLst/>
                        </a:rPr>
                        <a:t>Typ projektu nr 2: </a:t>
                      </a:r>
                      <a:r>
                        <a:rPr lang="pl-PL" sz="1000" b="0" u="none" strike="noStrike" dirty="0">
                          <a:effectLst/>
                        </a:rPr>
                        <a:t>Aktywizacja społeczna i zawodowa w ramach podmiotów integracji społecznej.</a:t>
                      </a:r>
                    </a:p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(nabory zostały ogłoszone łącznie dla obu typów)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12 942 655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49 237 757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12 514 238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5390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2 155 000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14 807 889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7 656 600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w toku.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Zgodnie z decyzją ZWM alokacja na nabór została zwiększona.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371749124"/>
                  </a:ext>
                </a:extLst>
              </a:tr>
              <a:tr h="355248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86 593 319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180 760 639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82 628 668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779300681"/>
                  </a:ext>
                </a:extLst>
              </a:tr>
              <a:tr h="539065">
                <a:tc vMerge="1">
                  <a:txBody>
                    <a:bodyPr/>
                    <a:lstStyle/>
                    <a:p>
                      <a:pPr algn="l" fontAlgn="b"/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7 352 886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66 079 724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34 230 913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w toku.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Zgodnie z decyzją ZWM alokacja na nabór została zwiększona.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528677386"/>
                  </a:ext>
                </a:extLst>
              </a:tr>
              <a:tr h="214781">
                <a:tc rowSpan="5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>
                          <a:effectLst/>
                        </a:rPr>
                        <a:t>Działanie </a:t>
                      </a: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Ekonomia społeczna, </a:t>
                      </a:r>
                    </a:p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Wsparcie przedsiębiorstw społecznych </a:t>
                      </a:r>
                    </a:p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podmiotów ekonomii społecznej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17 877 292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32 439 806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17 877 292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253598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pl-PL" sz="1000" b="0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RMR ogłoszono 3 konkursy:</a:t>
                      </a:r>
                    </a:p>
                  </a:txBody>
                  <a:tcPr marL="4528" marR="4528" marT="452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20380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dirty="0"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52 487 003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30 504 380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30 504 380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928674"/>
                  </a:ext>
                </a:extLst>
              </a:tr>
              <a:tr h="2426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16 475 426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14 721 838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Wniosek odrzucony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540614"/>
                  </a:ext>
                </a:extLst>
              </a:tr>
              <a:tr h="29537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15 931 237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15 009 052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15 009 052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93037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5E90BEA-01AC-5D68-5A18-843D79BD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20294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E2815-FF3A-75E8-920C-5EAB3C646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D51BAEC5-6C87-1CCB-0823-6EF3BE6098EC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D800900-6E33-68B1-41DD-C92897AFD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D372-5852-187C-1C00-874A1CD54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684A0CEE-B4F6-12B6-D882-EEB0557DD0A8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4F131FE6-C937-474E-9F20-948F914A2832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9CFA5BC8-2A40-5477-3551-F418871DD50F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F3DE4C8-CFF6-9D16-95DD-FA758858BC09}"/>
              </a:ext>
            </a:extLst>
          </p:cNvPr>
          <p:cNvGraphicFramePr>
            <a:graphicFrameLocks noGrp="1"/>
          </p:cNvGraphicFramePr>
          <p:nvPr/>
        </p:nvGraphicFramePr>
        <p:xfrm>
          <a:off x="493726" y="1620613"/>
          <a:ext cx="11102947" cy="43066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3768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3372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40914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363556">
                <a:tc rowSpan="8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Doskonalenie zawodowe,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Wzmocnienie potencjału partnerów społecznych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organizacji pozarządowych w obszarze zasad horyzontalnych UE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5 579 895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10 969 061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Wnioski odrzucone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571446"/>
                  </a:ext>
                </a:extLst>
              </a:tr>
              <a:tr h="3944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7 282 653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19 444 311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3 021 717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100648"/>
                  </a:ext>
                </a:extLst>
              </a:tr>
              <a:tr h="3525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6 375 563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1 548 523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oceny - data zakończenia naboru: 28.11.2025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80143"/>
                  </a:ext>
                </a:extLst>
              </a:tr>
              <a:tr h="3525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4 732 233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- data zakończenia naboru: 12.12.2025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068342"/>
                  </a:ext>
                </a:extLst>
              </a:tr>
              <a:tr h="35858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7 396 605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7 104 804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670 098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86803"/>
                  </a:ext>
                </a:extLst>
              </a:tr>
              <a:tr h="35858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9 283 279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10 152 872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2 552 581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427650"/>
                  </a:ext>
                </a:extLst>
              </a:tr>
              <a:tr h="35858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9 607 792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 ramach naboru nie został złożony żaden wniosek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28278"/>
                  </a:ext>
                </a:extLst>
              </a:tr>
              <a:tr h="35858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6 361 004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- data zakończenia naboru: 12.12.2025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078234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F3A7221-EA60-18A3-A377-0A209CF12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08179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493295" y="1539212"/>
          <a:ext cx="11235363" cy="44279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9655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90027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33794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67751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27174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45783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37953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83226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4258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07475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Integracja społeczno-zawodowa obywateli państw trzecich,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Kompleksowe działania w zakresie integracji społecznej, zawodowej uzupełnione niezbędnymi usługami społecznymi na rzecz obywateli państw trzecich, w tym migrantów oraz ich otoczenia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3 440 969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39 829 645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2 828 436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2660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7 033 965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- data zakończenia naboru: 09.01.2026 r. 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477510307"/>
                  </a:ext>
                </a:extLst>
              </a:tr>
              <a:tr h="16551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35 789 895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179 004 015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35 789 704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796163980"/>
                  </a:ext>
                </a:extLst>
              </a:tr>
              <a:tr h="169695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5 985 450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- data zakończenia naboru: 09.01.2026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300681"/>
                  </a:ext>
                </a:extLst>
              </a:tr>
              <a:tr h="321329">
                <a:tc rowSpan="8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Usługi społeczne i zdrowotne,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Rozwój usług społecznych świadczonych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społeczności lokalnej, w tym projekt niekonkurencyjny „Zwiększenie samodzielności seniorów w miejscu ich zamieszkania”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RWS ogłoszono 3 konkursy, w tym 1 niekonkurencyjny: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FF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3243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  <a:endParaRPr lang="pl-PL" dirty="0"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4 726 150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4 691 894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4 691 894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153391"/>
                  </a:ext>
                </a:extLst>
              </a:tr>
              <a:tr h="1058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3 538 988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21 781 529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2 526 442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139524"/>
                  </a:ext>
                </a:extLst>
              </a:tr>
              <a:tr h="2826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4 261 800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w trakcie - data zakończenia naboru: 19.12.2025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31387"/>
                  </a:ext>
                </a:extLst>
              </a:tr>
              <a:tr h="33632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/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ramach danego typu na obszarze RMR ogłoszono 3 konkursy, w tym 1 niekonkurencyjny: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062301824"/>
                  </a:ext>
                </a:extLst>
              </a:tr>
              <a:tr h="29414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18 629 212</a:t>
                      </a:r>
                      <a:endParaRPr lang="pl-PL" dirty="0"/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/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18 629 212</a:t>
                      </a:r>
                      <a:endParaRPr lang="pl-PL" dirty="0"/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dirty="0"/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18 629 212</a:t>
                      </a:r>
                      <a:endParaRPr lang="pl-PL" dirty="0"/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696586"/>
                  </a:ext>
                </a:extLst>
              </a:tr>
              <a:tr h="2242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23 482 358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50 411 698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20 102 751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225571"/>
                  </a:ext>
                </a:extLst>
              </a:tr>
              <a:tr h="383085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21 309 000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- data zakończenia naboru: 19.12.2025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8327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7AF7FEE-2381-BA67-2AB6-968752DC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93642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544526" y="1510505"/>
          <a:ext cx="11102947" cy="416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5634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1506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73558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25099">
                <a:tc rowSpan="8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Usługi społeczne i zdrowotne,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Wsparcie procesu deinstytucjonalizacji w ochronie zdrowia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1 515 075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766 912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766 912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24444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12 821 400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14 065 348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3 758 857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492065784"/>
                  </a:ext>
                </a:extLst>
              </a:tr>
              <a:tr h="2464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12 532 500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51 041 881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zakończony – trwa ocena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342055527"/>
                  </a:ext>
                </a:extLst>
              </a:tr>
              <a:tr h="44370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4 267 500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10 160 802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oceny - data zakończenia naboru: 31.10.2025 r. 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710619872"/>
                  </a:ext>
                </a:extLst>
              </a:tr>
              <a:tr h="246981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2 575 627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12 836 078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2 078 259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300681"/>
                  </a:ext>
                </a:extLst>
              </a:tr>
              <a:tr h="35732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51 285 600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34 746 011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13 146 378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657976"/>
                  </a:ext>
                </a:extLst>
              </a:tr>
              <a:tr h="225099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50 130 000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106 894 797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48 865 561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Ocena zakończona – kontraktacja w toku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89865"/>
                  </a:ext>
                </a:extLst>
              </a:tr>
              <a:tr h="44370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17 070 000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19 594 786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oceny - data zakończenia naboru: 31.10.2025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73969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3A87E2-22CB-BDFB-2475-344EFFD3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61328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1A829-4A01-0627-BA72-F605A79E2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56C229AC-11FC-5601-BF61-8EA4A1D830CD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A1050B1-9A9A-DCA3-DFAE-46AC6100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AB9539-411F-8DAF-F6A9-992BC806F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3987D4CE-DC28-9D3A-B6EA-69F84FB32ADE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C98D98AD-7FA2-DF3F-99B7-CE86E5E6A6DD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5931ADEE-A09A-4E0C-6BFE-AAB7A61C1110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B462F7F-EA28-6F9C-23B9-283FCB1D2931}"/>
              </a:ext>
            </a:extLst>
          </p:cNvPr>
          <p:cNvGraphicFramePr>
            <a:graphicFrameLocks noGrp="1"/>
          </p:cNvGraphicFramePr>
          <p:nvPr/>
        </p:nvGraphicFramePr>
        <p:xfrm>
          <a:off x="481263" y="1568797"/>
          <a:ext cx="11333749" cy="4422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898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95194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41971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7622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3616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54064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46168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50497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37044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70776">
                <a:tc rowSpan="6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8.6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Usługi społeczne na rzecz rodzin,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Rozwój usług społecznych na rzecz dzieci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młodzieży, w tym w ramach usług wsparcia systemu pieczy zastępczej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4 146 538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24 775 823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4 146 538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04793"/>
                  </a:ext>
                </a:extLst>
              </a:tr>
              <a:tr h="25591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2 155 000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8 591 135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553 075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181655"/>
                  </a:ext>
                </a:extLst>
              </a:tr>
              <a:tr h="36685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8 539 000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26 689 010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oceny - data zakończenia naboru: 17.11.2025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93068"/>
                  </a:ext>
                </a:extLst>
              </a:tr>
              <a:tr h="389970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25 435 935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39 200 837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25 435 935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511443"/>
                  </a:ext>
                </a:extLst>
              </a:tr>
              <a:tr h="530646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4 310 000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17 500 857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8 598 907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w toku.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Zgodnie z decyzją ZWM alokacja na nabór została zwiększona.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383316"/>
                  </a:ext>
                </a:extLst>
              </a:tr>
              <a:tr h="35738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34 156 000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38 127 872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w trakcie oceny - data zakończenia naboru: 17.11.2025 r.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604771"/>
                  </a:ext>
                </a:extLst>
              </a:tr>
              <a:tr h="38996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Działanie 8.6 </a:t>
                      </a: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Usługi społeczne na rzecz rodzin,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Typ projektu: Zwiększenie dostępności i skuteczności ochrony oraz wsparcia osób dotkniętych przemocą w rodzinie, poprzez wsparcie powstawania i funkcjonowania Ośrodków Interwencji Kryzysowej na Mazowszu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5 034 640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7 674 924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835 349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716924"/>
                  </a:ext>
                </a:extLst>
              </a:tr>
              <a:tr h="49097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12 104 560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19 733 267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5 528 873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424760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B94D519-149F-4BC7-C1BD-B162FDB2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4588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966389"/>
            <a:ext cx="1077957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Społecznego Plus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/>
        </p:nvGraphicFramePr>
        <p:xfrm>
          <a:off x="544526" y="1515629"/>
          <a:ext cx="11102947" cy="4356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0177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583073">
                  <a:extLst>
                    <a:ext uri="{9D8B030D-6E8A-4147-A177-3AD203B41FA5}">
                      <a16:colId xmlns:a16="http://schemas.microsoft.com/office/drawing/2014/main" val="267179299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56345">
                  <a:extLst>
                    <a:ext uri="{9D8B030D-6E8A-4147-A177-3AD203B41FA5}">
                      <a16:colId xmlns:a16="http://schemas.microsoft.com/office/drawing/2014/main" val="1978368299"/>
                    </a:ext>
                  </a:extLst>
                </a:gridCol>
                <a:gridCol w="101506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34636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926899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245396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27569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EFS+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EFS+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Uwagi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81135">
                <a:tc rowSpan="4"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8.7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Integracja społeczna osób w kryzysie bezdomności i zagrożonych bezdomnością, </a:t>
                      </a:r>
                    </a:p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Integracja społeczna osób w kryzysie bezdomności i zagrożonych bezdomnością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6 341 504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1 234 056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odrzucone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887138"/>
                  </a:ext>
                </a:extLst>
              </a:tr>
              <a:tr h="26899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6 182 700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10 229 920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1 293 753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Ocena zakończona, kontraktacja w toku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295092"/>
                  </a:ext>
                </a:extLst>
              </a:tr>
              <a:tr h="341522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b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2 699 424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441 817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Wniosek odrzucony na etapie oceny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432474"/>
                  </a:ext>
                </a:extLst>
              </a:tr>
              <a:tr h="432077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2 631 825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1 978 629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456 110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Ocena zakończona, kontraktacja w toku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570532"/>
                  </a:ext>
                </a:extLst>
              </a:tr>
              <a:tr h="5586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Integracja społeczna Romów,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projektu: Integracja społeczna osób należących do społeczności marginalizowanych, w tym Romów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1 485 498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1 485 468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1 485 468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60462"/>
                  </a:ext>
                </a:extLst>
              </a:tr>
              <a:tr h="41582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3 520 818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4 828 259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anulowany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474058"/>
                  </a:ext>
                </a:extLst>
              </a:tr>
              <a:tr h="440600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6 734 266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6 733 720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6 733 720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niekonkurencyjny, 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676104"/>
                  </a:ext>
                </a:extLst>
              </a:tr>
              <a:tr h="34192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8 362 270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7 074 707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Nabór anulowany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660123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84807C7-4CF3-85FF-F44B-0F3FA661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058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19">
            <a:extLst>
              <a:ext uri="{FF2B5EF4-FFF2-40B4-BE49-F238E27FC236}">
                <a16:creationId xmlns:a16="http://schemas.microsoft.com/office/drawing/2014/main" id="{F02D4CC5-F265-8F1D-A48D-00CA5574D3DC}"/>
              </a:ext>
            </a:extLst>
          </p:cNvPr>
          <p:cNvSpPr/>
          <p:nvPr/>
        </p:nvSpPr>
        <p:spPr>
          <a:xfrm>
            <a:off x="3081792" y="1410426"/>
            <a:ext cx="5529278" cy="4022417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E3C33B5A-9DE9-D143-98C7-B35C7BA949D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D6E6926E-C805-A52E-76D7-33669BEEDCF7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5FC76BD4-0580-06DC-8101-DCF8E99A28BB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10" name="Prostokąt 9">
            <a:extLst>
              <a:ext uri="{FF2B5EF4-FFF2-40B4-BE49-F238E27FC236}">
                <a16:creationId xmlns:a16="http://schemas.microsoft.com/office/drawing/2014/main" id="{F4FF8559-9F9E-F145-8095-086DC1BB2BB1}"/>
              </a:ext>
            </a:extLst>
          </p:cNvPr>
          <p:cNvSpPr/>
          <p:nvPr/>
        </p:nvSpPr>
        <p:spPr>
          <a:xfrm>
            <a:off x="-12700" y="-14729"/>
            <a:ext cx="734504" cy="6872729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1D3703C-3A37-0544-DA55-425C6C22786A}"/>
              </a:ext>
            </a:extLst>
          </p:cNvPr>
          <p:cNvSpPr/>
          <p:nvPr/>
        </p:nvSpPr>
        <p:spPr>
          <a:xfrm>
            <a:off x="3635004" y="864096"/>
            <a:ext cx="5469925" cy="4140713"/>
          </a:xfrm>
          <a:prstGeom prst="rect">
            <a:avLst/>
          </a:prstGeom>
          <a:solidFill>
            <a:srgbClr val="3B3D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/>
              <a:t>Dziękuję za uwagę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7179D3-3FF6-037F-10E1-670D05191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727" y="3608509"/>
            <a:ext cx="4086477" cy="1358901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altLang="pl-PL" sz="1050">
                <a:solidFill>
                  <a:srgbClr val="96C8EA"/>
                </a:solidFill>
              </a:rPr>
              <a:t>Urząd Marszałkowski Województwa Mazowieckiego w Warszawie</a:t>
            </a:r>
          </a:p>
          <a:p>
            <a:pPr marL="0" indent="0" algn="ctr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altLang="pl-PL" sz="1050">
                <a:solidFill>
                  <a:srgbClr val="96C8EA"/>
                </a:solidFill>
              </a:rPr>
              <a:t>Departament Rozwoju Regionalnego i Funduszy Europejskich </a:t>
            </a:r>
          </a:p>
          <a:p>
            <a:pPr marL="0" indent="0" algn="ctr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altLang="pl-PL" sz="1050">
                <a:solidFill>
                  <a:srgbClr val="96C8EA"/>
                </a:solidFill>
              </a:rPr>
              <a:t>ul. B. Brechta 7, 03-472 Warszawa</a:t>
            </a:r>
          </a:p>
          <a:p>
            <a:pPr marL="0" indent="0" algn="ctr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altLang="pl-PL" sz="1050">
                <a:solidFill>
                  <a:srgbClr val="96C8EA"/>
                </a:solidFill>
              </a:rPr>
              <a:t>dsrr@mazovia.pl</a:t>
            </a:r>
            <a:endParaRPr lang="pl-PL" sz="1000"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45E619F-F308-79C2-AB57-0EE5D26B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860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FE51B-68AA-4421-C58C-C0738BEA5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53A07B22-6952-ECFC-ADFD-F648C631E0F0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75D45AA-B1AA-4A06-868E-68168BAD0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C8935C-52C0-2FA7-C45F-08D2CCF3D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D5154175-9EA1-C351-02FC-9AB2CF0314F0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3CE43DEF-8CE5-5BB1-5956-B3C28B272DFD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0EF9590F-4530-215D-6419-FF50C795969D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507F532-A3FA-15A9-6800-8AACE4920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400951"/>
              </p:ext>
            </p:extLst>
          </p:nvPr>
        </p:nvGraphicFramePr>
        <p:xfrm>
          <a:off x="968632" y="1555596"/>
          <a:ext cx="10334367" cy="4424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84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843838">
                  <a:extLst>
                    <a:ext uri="{9D8B030D-6E8A-4147-A177-3AD203B41FA5}">
                      <a16:colId xmlns:a16="http://schemas.microsoft.com/office/drawing/2014/main" val="1257889792"/>
                    </a:ext>
                  </a:extLst>
                </a:gridCol>
                <a:gridCol w="984476">
                  <a:extLst>
                    <a:ext uri="{9D8B030D-6E8A-4147-A177-3AD203B41FA5}">
                      <a16:colId xmlns:a16="http://schemas.microsoft.com/office/drawing/2014/main" val="2778778961"/>
                    </a:ext>
                  </a:extLst>
                </a:gridCol>
                <a:gridCol w="1023645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036109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57469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92464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70182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4440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Działanie i typ projektu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Alokacja 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Liczba złożonych wniosków w ramach naboru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Wartość EFRR złożonych wniosków</a:t>
                      </a:r>
                      <a:br>
                        <a:rPr lang="pl-PL" sz="1050" b="1" u="none" strike="noStrike">
                          <a:effectLst/>
                        </a:rPr>
                      </a:br>
                      <a:r>
                        <a:rPr lang="pl-PL" sz="1050" b="1" u="none" strike="noStrike">
                          <a:effectLst/>
                        </a:rPr>
                        <a:t>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Liczba wniosków skierowanych do dofinansowania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u="none" strike="noStrike" dirty="0">
                          <a:effectLst/>
                        </a:rPr>
                        <a:t>Uwagi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552436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Działanie 1.2 </a:t>
                      </a:r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E-usługi, Typ projektów: E-administracja (Smart </a:t>
                      </a:r>
                      <a:r>
                        <a:rPr lang="pl-PL" sz="105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Villages</a:t>
                      </a:r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lang="pl-PL" sz="1050" u="none" strike="noStrike">
                          <a:effectLst/>
                        </a:rPr>
                        <a:t>)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pl-PL" sz="10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30 968 780 </a:t>
                      </a:r>
                      <a:endParaRPr lang="pl-PL" sz="105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pl-PL" sz="105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pl-PL" sz="1050" b="0" i="0" u="none" strike="noStrike" noProof="0">
                          <a:effectLst/>
                          <a:latin typeface="Calibri"/>
                        </a:rPr>
                        <a:t>26 279 496  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>
                          <a:effectLst/>
                          <a:latin typeface="Calibri"/>
                        </a:rPr>
                        <a:t>1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pl-PL" sz="1050" b="0" i="0" u="none" strike="noStrike" noProof="0" dirty="0">
                          <a:effectLst/>
                          <a:latin typeface="+mn-lt"/>
                        </a:rPr>
                        <a:t>26 147 104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496875"/>
                  </a:ext>
                </a:extLst>
              </a:tr>
              <a:tr h="584461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Działanie 1.2 </a:t>
                      </a:r>
                      <a:r>
                        <a:rPr lang="pl-PL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E-usługi, Typ projektów: E-kultura (Kultura w chmurach) – nabór niekonkurencyjny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21 796 380 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13 750 725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13 750 725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972753"/>
                  </a:ext>
                </a:extLst>
              </a:tr>
              <a:tr h="12811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Działanie 1.2 </a:t>
                      </a:r>
                      <a:r>
                        <a:rPr lang="pl-PL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E-usługi, Typ projektów: E-administracja (Rozwiązania cyfrowe dla mazowieckiej administracji) – nabór niekonkurencyjny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>
                          <a:effectLst/>
                        </a:rPr>
                        <a:t>102 765 918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101 903 637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niekonkurencyjny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trakcie oceny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 1 września 2025 r. Termin zakończenia naboru: 17 września 2025 r.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883368"/>
                  </a:ext>
                </a:extLst>
              </a:tr>
              <a:tr h="961969"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dirty="0">
                          <a:effectLst/>
                        </a:rPr>
                        <a:t>Działanie 1.3 </a:t>
                      </a:r>
                      <a:r>
                        <a:rPr lang="pl-PL" sz="1050" u="none" strike="noStrike" dirty="0">
                          <a:effectLst/>
                        </a:rPr>
                        <a:t>Innowacyjność i konkurencyjność MŚP, Typ projektów: Wdrożenie wyników prac badawczo-rozwojowych i innowacji, w tym z wykorzystaniem nowoczesnych rozwiązań TIK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RMR + 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>
                          <a:effectLst/>
                        </a:rPr>
                        <a:t>58 529 250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>
                          <a:effectLst/>
                        </a:rPr>
                        <a:t>84</a:t>
                      </a:r>
                      <a:endParaRPr lang="pl-PL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u="none" strike="noStrike" dirty="0">
                          <a:effectLst/>
                        </a:rPr>
                        <a:t>207 405 593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94 892 372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Kontraktacja w toku</a:t>
                      </a:r>
                      <a:endParaRPr lang="pl-PL" sz="105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927525146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75A5E52-CD7F-B87A-7644-5559EE553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6283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13834" y="6132391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677930"/>
              </p:ext>
            </p:extLst>
          </p:nvPr>
        </p:nvGraphicFramePr>
        <p:xfrm>
          <a:off x="913835" y="1539212"/>
          <a:ext cx="10334368" cy="4564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5445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811163">
                  <a:extLst>
                    <a:ext uri="{9D8B030D-6E8A-4147-A177-3AD203B41FA5}">
                      <a16:colId xmlns:a16="http://schemas.microsoft.com/office/drawing/2014/main" val="2792018402"/>
                    </a:ext>
                  </a:extLst>
                </a:gridCol>
                <a:gridCol w="765736">
                  <a:extLst>
                    <a:ext uri="{9D8B030D-6E8A-4147-A177-3AD203B41FA5}">
                      <a16:colId xmlns:a16="http://schemas.microsoft.com/office/drawing/2014/main" val="2946327466"/>
                    </a:ext>
                  </a:extLst>
                </a:gridCol>
                <a:gridCol w="1010589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22712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75437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56645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46641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7879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Działanie i typ projektu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Wartość EFRR złożonych wniosków</a:t>
                      </a:r>
                      <a:br>
                        <a:rPr lang="pl-PL" sz="1000" b="1" u="none" strike="noStrike">
                          <a:effectLst/>
                          <a:latin typeface="+mn-lt"/>
                        </a:rPr>
                      </a:br>
                      <a:r>
                        <a:rPr lang="pl-PL" sz="1000" b="1" u="none" strike="noStrike">
                          <a:effectLst/>
                          <a:latin typeface="+mn-lt"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Łączna kwota dofinansowania EFRR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Uwagi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46305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2.1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Efektywność energetyczna, Typ projektów: Kontrola jakości powietrza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9 047 000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418 860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418 860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75105737"/>
                  </a:ext>
                </a:extLst>
              </a:tr>
              <a:tr h="40350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9 047 000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2 087 672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2 087 672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270007919"/>
                  </a:ext>
                </a:extLst>
              </a:tr>
              <a:tr h="401183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2.1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Efektywność energetyczna, Typ projektów: Wsparcie mazowieckich gmin w realizacji programu ochrony powietrza dla stref w województwie mazowieckim (Mazowsze bez smogu)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19 621 970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16 922 522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lvl="0" algn="r">
                        <a:buNone/>
                      </a:pPr>
                      <a:r>
                        <a:rPr lang="pl-PL" sz="1000" b="0" i="0" u="none" strike="noStrike" kern="1200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18 288 766</a:t>
                      </a: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Nabór niekonkurencyjny</a:t>
                      </a:r>
                      <a:br>
                        <a:rPr lang="pl-PL" sz="1000" u="none" strike="noStrike" dirty="0">
                          <a:effectLst/>
                          <a:latin typeface="+mn-lt"/>
                        </a:rPr>
                      </a:b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311324">
                <a:tc vMerge="1"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131 899 031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115 294 440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lvl="0" algn="r">
                        <a:buNone/>
                      </a:pPr>
                      <a:r>
                        <a:rPr lang="pl-PL" sz="1000" b="0" i="0" u="none" strike="noStrike" kern="1200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113 845 747</a:t>
                      </a: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443655601"/>
                  </a:ext>
                </a:extLst>
              </a:tr>
              <a:tr h="94168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2.1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Efektywność energetyczna, Typ projektów: Poprawa efektywności energetycznej budynków publicznych i mieszkalnych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61 622 990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>
                          <a:effectLst/>
                          <a:latin typeface="+mn-lt"/>
                        </a:rPr>
                        <a:t>93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279 921 975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113 573 014 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10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209896655"/>
                  </a:ext>
                </a:extLst>
              </a:tr>
              <a:tr h="6312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2.2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Efektywność energetyczna, Typ projektów: Poprawa efektywności energetycznej budynków publicznych i mieszkalnych zlokalizowanych na obszarze ZIT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43 093 000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21 244 056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14 221 796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165213516"/>
                  </a:ext>
                </a:extLst>
              </a:tr>
              <a:tr h="84129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2.2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Efektywność energetyczna, Typ projektów: Poprawa efektywności energetycznej budynków publicznych i mieszkalnych zlokalizowanych na obszarze ZIT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29 664 600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toku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1 września 2025 r.</a:t>
                      </a:r>
                    </a:p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12 grudnia 2025 r.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252218802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1B00881-5AD1-0BE2-8549-75E27AAB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9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657B2-C5FA-BEFB-5BDB-F98AB0765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A0962FF3-027D-F34B-2A87-A422441BABDE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0D4B459-F253-32BB-38D2-D896D4542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C28523-1618-D248-7693-48CBDEA2C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64236CDE-4A0E-6C21-EBED-ABACC085D0F5}"/>
              </a:ext>
            </a:extLst>
          </p:cNvPr>
          <p:cNvGrpSpPr/>
          <p:nvPr/>
        </p:nvGrpSpPr>
        <p:grpSpPr>
          <a:xfrm>
            <a:off x="913834" y="6132391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F83D8A0B-5157-7520-A365-0C693A317FDB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ADE6CE29-4946-01FD-5AB2-A5D43EE4F606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9F6D132-E11C-A7F5-D48D-DE516351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582144"/>
              </p:ext>
            </p:extLst>
          </p:nvPr>
        </p:nvGraphicFramePr>
        <p:xfrm>
          <a:off x="913834" y="1571406"/>
          <a:ext cx="10334368" cy="4532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1573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67514">
                  <a:extLst>
                    <a:ext uri="{9D8B030D-6E8A-4147-A177-3AD203B41FA5}">
                      <a16:colId xmlns:a16="http://schemas.microsoft.com/office/drawing/2014/main" val="2792018402"/>
                    </a:ext>
                  </a:extLst>
                </a:gridCol>
                <a:gridCol w="905199">
                  <a:extLst>
                    <a:ext uri="{9D8B030D-6E8A-4147-A177-3AD203B41FA5}">
                      <a16:colId xmlns:a16="http://schemas.microsoft.com/office/drawing/2014/main" val="2946327466"/>
                    </a:ext>
                  </a:extLst>
                </a:gridCol>
                <a:gridCol w="1008920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961777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914629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197506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697250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08257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Działanie i typ projektu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Liczba złożonych wniosków w ramach naboru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Wartość EFRR złożonych wniosków</a:t>
                      </a:r>
                      <a:br>
                        <a:rPr lang="pl-PL" sz="1000" b="1" u="none" strike="noStrike">
                          <a:effectLst/>
                          <a:latin typeface="+mn-lt"/>
                        </a:rPr>
                      </a:br>
                      <a:r>
                        <a:rPr lang="pl-PL" sz="1000" b="1" u="none" strike="noStrike">
                          <a:effectLst/>
                          <a:latin typeface="+mn-lt"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  <a:latin typeface="+mn-lt"/>
                        </a:rPr>
                        <a:t>Łączna kwota dofinansowania EFRR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Uwagi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9952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Działanie 2.3 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Odnawialne źródła energii, Typ projektów: Magazyny energii i ciepła</a:t>
                      </a:r>
                    </a:p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10 577 845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8 628 184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8 628 184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550496875"/>
                  </a:ext>
                </a:extLst>
              </a:tr>
              <a:tr h="3836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98 467 155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57 420 480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45 256 989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u="none" strike="noStrike">
                        <a:effectLst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453380960"/>
                  </a:ext>
                </a:extLst>
              </a:tr>
              <a:tr h="413978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 dirty="0">
                          <a:effectLst/>
                          <a:latin typeface="+mn-lt"/>
                        </a:rPr>
                        <a:t>Działanie 2.4 </a:t>
                      </a: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Dostosowanie do zmian klimatu, Typ projektów: Sprzęt i infrastruktura do celów zarządzania klęskami i katastrofami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20 750 400 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36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30 097 127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28 439 901 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+mn-lt"/>
                        </a:rPr>
                        <a:t>Kontraktacja zakończona</a:t>
                      </a:r>
                      <a:br>
                        <a:rPr lang="pl-PL" sz="1000" u="none" strike="noStrike">
                          <a:effectLst/>
                          <a:latin typeface="+mn-lt"/>
                        </a:rPr>
                      </a:b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486366213"/>
                  </a:ext>
                </a:extLst>
              </a:tr>
              <a:tr h="43050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58 525 560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235 242 022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224 129 797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36388643"/>
                  </a:ext>
                </a:extLst>
              </a:tr>
              <a:tr h="43050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2.4 </a:t>
                      </a:r>
                      <a:r>
                        <a:rPr lang="pl-PL" sz="1000" u="none" strike="noStrike" dirty="0">
                          <a:effectLst/>
                        </a:rPr>
                        <a:t>Dostosowanie do zmian klimatu, Typ projektów: Zwiększanie ochrony przeciwpowodziowej i ograniczenie skutków suszy poprzez retencjonowanie wód opadowych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effectLst/>
                        </a:rPr>
                        <a:t>19 419 199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 dirty="0">
                          <a:effectLst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  <a:latin typeface="+mn-lt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065253943"/>
                  </a:ext>
                </a:extLst>
              </a:tr>
              <a:tr h="430502">
                <a:tc vMerge="1">
                  <a:txBody>
                    <a:bodyPr/>
                    <a:lstStyle/>
                    <a:p>
                      <a:pPr algn="l" fontAlgn="b"/>
                      <a:endParaRPr lang="pl-PL" sz="8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73 053 176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00" u="none" strike="noStrike">
                          <a:effectLst/>
                        </a:rPr>
                        <a:t>34 717 713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33 489 973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8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971323479"/>
                  </a:ext>
                </a:extLst>
              </a:tr>
              <a:tr h="43050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2.4 </a:t>
                      </a:r>
                      <a:r>
                        <a:rPr lang="pl-PL" sz="1000" u="none" strike="noStrike" dirty="0">
                          <a:effectLst/>
                        </a:rPr>
                        <a:t>Dostosowanie do zmian klimatu, Typ projektów: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Zwiększanie ochrony przeciwpowodziowej i ograniczenie skutków suszy poprzez retencjonowanie wód opadowych</a:t>
                      </a:r>
                    </a:p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17 095 200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/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12 821 723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2 260 099 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868500710"/>
                  </a:ext>
                </a:extLst>
              </a:tr>
              <a:tr h="430502">
                <a:tc vMerge="1">
                  <a:txBody>
                    <a:bodyPr/>
                    <a:lstStyle/>
                    <a:p>
                      <a:pPr algn="l" fontAlgn="b"/>
                      <a:endParaRPr lang="pl-PL" sz="8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l-PL" sz="10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pl-PL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38 464 200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/>
                        <a:t>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78 809 641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60 979 532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09028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BE8104D-B670-1BD5-EB55-A1F0726D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6183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13834" y="6132391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586413"/>
              </p:ext>
            </p:extLst>
          </p:nvPr>
        </p:nvGraphicFramePr>
        <p:xfrm>
          <a:off x="928816" y="1614617"/>
          <a:ext cx="10319386" cy="436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3923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44986">
                  <a:extLst>
                    <a:ext uri="{9D8B030D-6E8A-4147-A177-3AD203B41FA5}">
                      <a16:colId xmlns:a16="http://schemas.microsoft.com/office/drawing/2014/main" val="2792018402"/>
                    </a:ext>
                  </a:extLst>
                </a:gridCol>
                <a:gridCol w="833940">
                  <a:extLst>
                    <a:ext uri="{9D8B030D-6E8A-4147-A177-3AD203B41FA5}">
                      <a16:colId xmlns:a16="http://schemas.microsoft.com/office/drawing/2014/main" val="2080198496"/>
                    </a:ext>
                  </a:extLst>
                </a:gridCol>
                <a:gridCol w="767225">
                  <a:extLst>
                    <a:ext uri="{9D8B030D-6E8A-4147-A177-3AD203B41FA5}">
                      <a16:colId xmlns:a16="http://schemas.microsoft.com/office/drawing/2014/main" val="2484100469"/>
                    </a:ext>
                  </a:extLst>
                </a:gridCol>
                <a:gridCol w="935358">
                  <a:extLst>
                    <a:ext uri="{9D8B030D-6E8A-4147-A177-3AD203B41FA5}">
                      <a16:colId xmlns:a16="http://schemas.microsoft.com/office/drawing/2014/main" val="539832558"/>
                    </a:ext>
                  </a:extLst>
                </a:gridCol>
                <a:gridCol w="1355198">
                  <a:extLst>
                    <a:ext uri="{9D8B030D-6E8A-4147-A177-3AD203B41FA5}">
                      <a16:colId xmlns:a16="http://schemas.microsoft.com/office/drawing/2014/main" val="2264610638"/>
                    </a:ext>
                  </a:extLst>
                </a:gridCol>
                <a:gridCol w="1590047">
                  <a:extLst>
                    <a:ext uri="{9D8B030D-6E8A-4147-A177-3AD203B41FA5}">
                      <a16:colId xmlns:a16="http://schemas.microsoft.com/office/drawing/2014/main" val="3923743428"/>
                    </a:ext>
                  </a:extLst>
                </a:gridCol>
                <a:gridCol w="1278709">
                  <a:extLst>
                    <a:ext uri="{9D8B030D-6E8A-4147-A177-3AD203B41FA5}">
                      <a16:colId xmlns:a16="http://schemas.microsoft.com/office/drawing/2014/main" val="3160062173"/>
                    </a:ext>
                  </a:extLst>
                </a:gridCol>
              </a:tblGrid>
              <a:tr h="103083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Działanie i typ projektu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>
                          <a:effectLst/>
                        </a:rPr>
                        <a:t>Alokacja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Wartość EFRR złożonych wniosków</a:t>
                      </a:r>
                      <a:br>
                        <a:rPr lang="pl-PL" sz="1000" b="1" u="none" strike="noStrike">
                          <a:effectLst/>
                        </a:rPr>
                      </a:br>
                      <a:r>
                        <a:rPr lang="pl-PL" sz="1000" b="1" u="none" strike="noStrike">
                          <a:effectLst/>
                        </a:rPr>
                        <a:t>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Uwagi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41830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>
                          <a:effectLst/>
                        </a:rPr>
                        <a:t>Działanie 2.4 </a:t>
                      </a:r>
                      <a:r>
                        <a:rPr lang="pl-PL" sz="1000" u="none" strike="noStrike">
                          <a:effectLst/>
                        </a:rPr>
                        <a:t>Dostosowanie do zmian klimatu, Typ projektów: Przeciwdziałanie skutkom suszy oraz ulewnych deszczy na obszarach zurbanizowanych poprzez zastosowanie zielonej i błękitnej infrastruktury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 rowSpan="2" gridSpan="6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Nabór unieważniony – nie wpłynęły wnioski.</a:t>
                      </a:r>
                    </a:p>
                  </a:txBody>
                  <a:tcPr marL="4528" marR="4528" marT="4528" marB="0" anchor="ctr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0348007"/>
                  </a:ext>
                </a:extLst>
              </a:tr>
              <a:tr h="3657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 gridSpan="6" vMerge="1">
                  <a:txBody>
                    <a:bodyPr/>
                    <a:lstStyle/>
                    <a:p>
                      <a:pPr algn="ctr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184514"/>
                  </a:ext>
                </a:extLst>
              </a:tr>
              <a:tr h="411632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00" b="1" u="none" strike="noStrike">
                          <a:effectLst/>
                        </a:rPr>
                        <a:t>Działanie 2.4 </a:t>
                      </a:r>
                      <a:r>
                        <a:rPr lang="pl-PL" sz="1000" u="none" strike="noStrike">
                          <a:effectLst/>
                        </a:rPr>
                        <a:t>Dostosowanie do zmian klimatu, Typ projektów: Przeciwdziałanie skutkom suszy oraz ulewnych deszczy na obszarach zurbanizowanych poprzez zastosowanie zielonej i błękitnej infrastruktury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29 895 600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/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16 105 832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16 105 832 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  <a:b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550496875"/>
                  </a:ext>
                </a:extLst>
              </a:tr>
              <a:tr h="41229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2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70 682 700</a:t>
                      </a:r>
                      <a:endParaRPr lang="pl-PL" sz="2000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/>
                        <a:t>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73 860 844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pl-PL" sz="2000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52 235 966 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110967"/>
                  </a:ext>
                </a:extLst>
              </a:tr>
              <a:tr h="34737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dirty="0">
                          <a:effectLst/>
                        </a:rPr>
                        <a:t>Działanie 2.5 </a:t>
                      </a:r>
                      <a:r>
                        <a:rPr lang="pl-PL" sz="1000" u="none" strike="noStrike" dirty="0">
                          <a:effectLst/>
                        </a:rPr>
                        <a:t>Gospodarka wodno-ściekowa, Typ projektów: Zarządzanie efektywnymi, inteligentnymi sieciami wodociągowymi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15 654 800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05500572"/>
                  </a:ext>
                </a:extLst>
              </a:tr>
              <a:tr h="3949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10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44 728 000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u="none" strike="noStrike">
                          <a:solidFill>
                            <a:schemeClr val="tx1"/>
                          </a:solidFill>
                          <a:effectLst/>
                        </a:rPr>
                        <a:t>68 171 274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10 366 788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017436"/>
                  </a:ext>
                </a:extLst>
              </a:tr>
              <a:tr h="3949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Działanie 2.5 </a:t>
                      </a:r>
                      <a:r>
                        <a:rPr lang="pl-PL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Gospodarka wodno-ściekowa, Typ projektów: Zarządzanie efektywnymi, inteligentnymi sieciami wodociągowymi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15 443 280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22 738 412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16 642 718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w toku </a:t>
                      </a:r>
                      <a:b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(zgodnie z decyzją ZWM alokacja na nabór została zwiększona)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b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829622492"/>
                  </a:ext>
                </a:extLst>
              </a:tr>
              <a:tr h="59176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u="none" strike="noStrike">
                        <a:effectLst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900" dirty="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41 182 080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241 903 766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150 571 422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33027167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D6E57F5-B31B-CAC8-AEB7-A71A15DA5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8188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28816" y="6173455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426501"/>
              </p:ext>
            </p:extLst>
          </p:nvPr>
        </p:nvGraphicFramePr>
        <p:xfrm>
          <a:off x="928816" y="1647683"/>
          <a:ext cx="10334367" cy="4388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541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741989">
                  <a:extLst>
                    <a:ext uri="{9D8B030D-6E8A-4147-A177-3AD203B41FA5}">
                      <a16:colId xmlns:a16="http://schemas.microsoft.com/office/drawing/2014/main" val="1010683622"/>
                    </a:ext>
                  </a:extLst>
                </a:gridCol>
                <a:gridCol w="741989">
                  <a:extLst>
                    <a:ext uri="{9D8B030D-6E8A-4147-A177-3AD203B41FA5}">
                      <a16:colId xmlns:a16="http://schemas.microsoft.com/office/drawing/2014/main" val="2442907855"/>
                    </a:ext>
                  </a:extLst>
                </a:gridCol>
                <a:gridCol w="1015822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183656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42324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277277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584769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70440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Działanie i typ projektu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</a:t>
                      </a:r>
                      <a:b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Liczba złożonych wniosków w ramach naboru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Wartość EFRR złożonych wniosków</a:t>
                      </a:r>
                      <a:br>
                        <a:rPr lang="pl-PL" sz="900" b="1" u="none" strike="noStrike">
                          <a:effectLst/>
                        </a:rPr>
                      </a:br>
                      <a:r>
                        <a:rPr lang="pl-PL" sz="900" b="1" u="none" strike="noStrike">
                          <a:effectLst/>
                        </a:rPr>
                        <a:t>PLN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Liczba wniosków skierowanych do dofinansowania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Uwagi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201490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</a:rPr>
                        <a:t>Działanie 2.5 </a:t>
                      </a:r>
                      <a:r>
                        <a:rPr lang="pl-PL" sz="900" u="none" strike="noStrike" dirty="0">
                          <a:effectLst/>
                        </a:rPr>
                        <a:t>Gospodarka wodno-ściekowa, Typ projektów: Porządkowanie gospodarki wodno-kanalizacyjnej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>
                          <a:effectLst/>
                        </a:rPr>
                        <a:t>25 286 559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>
                          <a:effectLst/>
                        </a:rPr>
                        <a:t>21 917 992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>
                          <a:effectLst/>
                        </a:rPr>
                        <a:t>11 871 206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Kontraktacja zakończona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753465513"/>
                  </a:ext>
                </a:extLst>
              </a:tr>
              <a:tr h="223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64 411 761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87 202 100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38 328 220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251280"/>
                  </a:ext>
                </a:extLst>
              </a:tr>
              <a:tr h="29425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 dirty="0">
                          <a:effectLst/>
                        </a:rPr>
                        <a:t>Działanie 2.5 </a:t>
                      </a:r>
                      <a:r>
                        <a:rPr lang="pl-PL" sz="900" u="none" strike="noStrike" dirty="0">
                          <a:effectLst/>
                        </a:rPr>
                        <a:t>Gospodarka wodno-ściekowa, Typ projektów: Porządkowanie gospodarki wodno-kanalizacyjnej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12 548 651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 dirty="0">
                          <a:effectLst/>
                        </a:rPr>
                        <a:t>10 046 786 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u="none" strike="noStrike" dirty="0">
                          <a:effectLst/>
                        </a:rPr>
                        <a:t>10 046 786 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35857726"/>
                  </a:ext>
                </a:extLst>
              </a:tr>
              <a:tr h="32189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u="none" strike="noStrike">
                        <a:effectLst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9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23 583 749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11 238 671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11 238 671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1593206844"/>
                  </a:ext>
                </a:extLst>
              </a:tr>
              <a:tr h="21401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>
                          <a:effectLst/>
                        </a:rPr>
                        <a:t>Działanie 2.5 </a:t>
                      </a:r>
                      <a:r>
                        <a:rPr lang="pl-PL" sz="900" u="none" strike="noStrike">
                          <a:effectLst/>
                        </a:rPr>
                        <a:t>Gospodarka wodno-ściekowa, Typ projektów: Porządkowanie gospodarki wodno-kanalizacyjnej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23 630 750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26 919 775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181407910"/>
                  </a:ext>
                </a:extLst>
              </a:tr>
              <a:tr h="28453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RMR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60 151 000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88 924 839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41 505 912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850812"/>
                  </a:ext>
                </a:extLst>
              </a:tr>
              <a:tr h="56444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>
                          <a:effectLst/>
                        </a:rPr>
                        <a:t>Działanie 2.5 </a:t>
                      </a:r>
                      <a:r>
                        <a:rPr lang="pl-PL" sz="900" u="none" strike="noStrike">
                          <a:effectLst/>
                        </a:rPr>
                        <a:t>Gospodarka wodno-ściekowa, Typ projektów: Porządkowanie gospodarki wodno-kanalizacyjnej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u="none" strike="noStrike">
                        <a:effectLst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10 431 120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17 157 701</a:t>
                      </a: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8 807 512</a:t>
                      </a:r>
                      <a:endParaRPr kumimoji="0" lang="pl-P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 zakończona</a:t>
                      </a: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786825054"/>
                  </a:ext>
                </a:extLst>
              </a:tr>
              <a:tr h="70546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u="none" strike="noStrike">
                          <a:effectLst/>
                        </a:rPr>
                        <a:t>Działanie 2.5 </a:t>
                      </a:r>
                      <a:r>
                        <a:rPr lang="pl-PL" sz="900" u="none" strike="noStrike">
                          <a:effectLst/>
                        </a:rPr>
                        <a:t>Gospodarka wodno-ściekowa, Typ projektów: Porządkowanie gospodarki wodno-kanalizacyjnej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u="none" strike="noStrike">
                        <a:effectLst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6 796 000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20 385 358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15 100 837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Kontraktacja w toku</a:t>
                      </a:r>
                      <a:b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460116386"/>
                  </a:ext>
                </a:extLst>
              </a:tr>
              <a:tr h="87509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RMR</a:t>
                      </a:r>
                      <a:endParaRPr lang="pl-PL" sz="9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19 538 500</a:t>
                      </a:r>
                      <a:endParaRPr lang="pl-PL" sz="900"/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47 070 819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93189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5AE85E2-6A41-99D3-4C77-DEBA6540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80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>
                <a:solidFill>
                  <a:schemeClr val="bg1"/>
                </a:solidFill>
                <a:latin typeface="Calibri"/>
              </a:rPr>
              <a:t>Program Fundusze Europejskie dla Mazowsza 2021-2027</a:t>
            </a:r>
            <a:endParaRPr lang="pl-PL" sz="3200" b="1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370" y="966389"/>
            <a:ext cx="10515600" cy="57282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pl-PL" sz="2400" b="1" kern="1400" spc="-50">
                <a:solidFill>
                  <a:schemeClr val="bg1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Nabory ogłoszone z Europejskiego Funduszu Rozwoju Regionalnego</a:t>
            </a:r>
          </a:p>
          <a:p>
            <a:pPr marL="0" indent="0" algn="l">
              <a:lnSpc>
                <a:spcPct val="100000"/>
              </a:lnSpc>
              <a:buNone/>
            </a:pPr>
            <a:endParaRPr lang="pl-PL" sz="2400" b="1" kern="1400" spc="-50">
              <a:solidFill>
                <a:srgbClr val="002060"/>
              </a:solidFill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28816" y="6173455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E33AE3B-CB12-EFF5-4512-9A9C164C3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606682"/>
              </p:ext>
            </p:extLst>
          </p:nvPr>
        </p:nvGraphicFramePr>
        <p:xfrm>
          <a:off x="928815" y="1539212"/>
          <a:ext cx="10274643" cy="4062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1343">
                  <a:extLst>
                    <a:ext uri="{9D8B030D-6E8A-4147-A177-3AD203B41FA5}">
                      <a16:colId xmlns:a16="http://schemas.microsoft.com/office/drawing/2014/main" val="694623960"/>
                    </a:ext>
                  </a:extLst>
                </a:gridCol>
                <a:gridCol w="646007">
                  <a:extLst>
                    <a:ext uri="{9D8B030D-6E8A-4147-A177-3AD203B41FA5}">
                      <a16:colId xmlns:a16="http://schemas.microsoft.com/office/drawing/2014/main" val="1010683622"/>
                    </a:ext>
                  </a:extLst>
                </a:gridCol>
                <a:gridCol w="749348">
                  <a:extLst>
                    <a:ext uri="{9D8B030D-6E8A-4147-A177-3AD203B41FA5}">
                      <a16:colId xmlns:a16="http://schemas.microsoft.com/office/drawing/2014/main" val="2442907855"/>
                    </a:ext>
                  </a:extLst>
                </a:gridCol>
                <a:gridCol w="1006861">
                  <a:extLst>
                    <a:ext uri="{9D8B030D-6E8A-4147-A177-3AD203B41FA5}">
                      <a16:colId xmlns:a16="http://schemas.microsoft.com/office/drawing/2014/main" val="1433169178"/>
                    </a:ext>
                  </a:extLst>
                </a:gridCol>
                <a:gridCol w="1137448">
                  <a:extLst>
                    <a:ext uri="{9D8B030D-6E8A-4147-A177-3AD203B41FA5}">
                      <a16:colId xmlns:a16="http://schemas.microsoft.com/office/drawing/2014/main" val="2294593901"/>
                    </a:ext>
                  </a:extLst>
                </a:gridCol>
                <a:gridCol w="1001633">
                  <a:extLst>
                    <a:ext uri="{9D8B030D-6E8A-4147-A177-3AD203B41FA5}">
                      <a16:colId xmlns:a16="http://schemas.microsoft.com/office/drawing/2014/main" val="2412635"/>
                    </a:ext>
                  </a:extLst>
                </a:gridCol>
                <a:gridCol w="1383614">
                  <a:extLst>
                    <a:ext uri="{9D8B030D-6E8A-4147-A177-3AD203B41FA5}">
                      <a16:colId xmlns:a16="http://schemas.microsoft.com/office/drawing/2014/main" val="4265120687"/>
                    </a:ext>
                  </a:extLst>
                </a:gridCol>
                <a:gridCol w="1638389">
                  <a:extLst>
                    <a:ext uri="{9D8B030D-6E8A-4147-A177-3AD203B41FA5}">
                      <a16:colId xmlns:a16="http://schemas.microsoft.com/office/drawing/2014/main" val="3916454483"/>
                    </a:ext>
                  </a:extLst>
                </a:gridCol>
              </a:tblGrid>
              <a:tr h="122467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Działanie i typ projektu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Alokacja PLN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Liczba złożonych wniosków w ramach naboru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Wartość EFRR złożonych wniosków</a:t>
                      </a:r>
                      <a:br>
                        <a:rPr lang="pl-PL" sz="1000" b="1" u="none" strike="noStrike" dirty="0">
                          <a:effectLst/>
                        </a:rPr>
                      </a:br>
                      <a:r>
                        <a:rPr lang="pl-PL" sz="1000" b="1" u="none" strike="noStrike" dirty="0">
                          <a:effectLst/>
                        </a:rPr>
                        <a:t>PLN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Liczba wniosków skierowanych do dofinansowania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>
                          <a:effectLst/>
                        </a:rPr>
                        <a:t>Łączna kwota dofinansowania EFRR w ramach projektów skierowanych do dofinansowania PLN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</a:rPr>
                        <a:t>Uwagi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2421132758"/>
                  </a:ext>
                </a:extLst>
              </a:tr>
              <a:tr h="759396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</a:t>
                      </a:r>
                      <a:r>
                        <a:rPr lang="pl-PL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2.6 </a:t>
                      </a:r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Gospodarka o obiegu zamkniętym</a:t>
                      </a:r>
                    </a:p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Typ projektów: Transformacja przedsiębiorstw w kierunku GOZ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2 228 250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1 346 599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358 250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Kontraktacja zakończona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0676722"/>
                  </a:ext>
                </a:extLst>
              </a:tr>
              <a:tr h="5909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6 684 750</a:t>
                      </a:r>
                      <a:endParaRPr lang="pl-PL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800 785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749 335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208580"/>
                  </a:ext>
                </a:extLst>
              </a:tr>
              <a:tr h="680221">
                <a:tc rowSpan="2">
                  <a:txBody>
                    <a:bodyPr/>
                    <a:lstStyle/>
                    <a:p>
                      <a:pPr algn="l" fontAlgn="b"/>
                      <a:r>
                        <a:rPr lang="pl-PL" sz="105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Działanie </a:t>
                      </a:r>
                      <a:r>
                        <a:rPr lang="pl-PL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 </a:t>
                      </a:r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Gospodarka o obiegu zamkniętym</a:t>
                      </a:r>
                    </a:p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Typ projektów: </a:t>
                      </a: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Gospodarka odpadami zgodnie z hierarchią postępowania z odpadami</a:t>
                      </a: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RWS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14 134 989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11 382 878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28" marR="4528" marT="4528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Nabór w trakcie oceny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rozpoczęcia naboru: 12 maja 2025 r.</a:t>
                      </a:r>
                      <a:b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Termin zakończenia naboru: 16 lipca 2025 r.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4956701"/>
                  </a:ext>
                </a:extLst>
              </a:tr>
              <a:tr h="80715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RMR</a:t>
                      </a:r>
                      <a:endParaRPr lang="pl-PL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25 382 072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97 333 949</a:t>
                      </a:r>
                    </a:p>
                  </a:txBody>
                  <a:tcPr marL="4528" marR="4528" marT="4528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971153"/>
                  </a:ext>
                </a:extLst>
              </a:tr>
            </a:tbl>
          </a:graphicData>
        </a:graphic>
      </p:graphicFrame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5AE85E2-6A41-99D3-4C77-DEBA6540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371" y="6356350"/>
            <a:ext cx="10358034" cy="365125"/>
          </a:xfrm>
        </p:spPr>
        <p:txBody>
          <a:bodyPr/>
          <a:lstStyle/>
          <a:p>
            <a:fld id="{809E0EB6-D2B1-4917-BC50-4681ECFB33D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94729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1617E093AA4459FF374124CD4F2BA" ma:contentTypeVersion="13" ma:contentTypeDescription="Create a new document." ma:contentTypeScope="" ma:versionID="f9a4b317ddd6da5671b9dd53a5c11d67">
  <xsd:schema xmlns:xsd="http://www.w3.org/2001/XMLSchema" xmlns:xs="http://www.w3.org/2001/XMLSchema" xmlns:p="http://schemas.microsoft.com/office/2006/metadata/properties" xmlns:ns3="62a9b4ca-052c-4d85-b626-074ade09e309" xmlns:ns4="27c9c092-2448-4cbc-a590-a8689a356414" targetNamespace="http://schemas.microsoft.com/office/2006/metadata/properties" ma:root="true" ma:fieldsID="3190e78e4cbfd8f9c8f31220575e986c" ns3:_="" ns4:_="">
    <xsd:import namespace="62a9b4ca-052c-4d85-b626-074ade09e309"/>
    <xsd:import namespace="27c9c092-2448-4cbc-a590-a8689a35641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DateTaken" minOccurs="0"/>
                <xsd:element ref="ns4:MediaServiceSystem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a9b4ca-052c-4d85-b626-074ade09e30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c9c092-2448-4cbc-a590-a8689a3564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c9c092-2448-4cbc-a590-a8689a35641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C793C3-D679-4DF3-97EC-3AD5C4546730}">
  <ds:schemaRefs>
    <ds:schemaRef ds:uri="27c9c092-2448-4cbc-a590-a8689a356414"/>
    <ds:schemaRef ds:uri="62a9b4ca-052c-4d85-b626-074ade09e30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EEF3056-0EDF-4BD1-894D-AA922E91D13A}">
  <ds:schemaRefs>
    <ds:schemaRef ds:uri="62a9b4ca-052c-4d85-b626-074ade09e309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27c9c092-2448-4cbc-a590-a8689a356414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68B5576-73FA-4CB3-9E8B-48528DBEB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8016</Words>
  <Application>Microsoft Office PowerPoint</Application>
  <PresentationFormat>Panoramiczny</PresentationFormat>
  <Paragraphs>2045</Paragraphs>
  <Slides>38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7" baseType="lpstr">
      <vt:lpstr>MS Gothic</vt:lpstr>
      <vt:lpstr>MS Mincho</vt:lpstr>
      <vt:lpstr>Aptos</vt:lpstr>
      <vt:lpstr>Arial</vt:lpstr>
      <vt:lpstr>Calibri</vt:lpstr>
      <vt:lpstr>Calibri Light</vt:lpstr>
      <vt:lpstr>Symbol</vt:lpstr>
      <vt:lpstr>Wingdings</vt:lpstr>
      <vt:lpstr>Motyw pakietu Office</vt:lpstr>
      <vt:lpstr>Strategia komunikacji Funduszy Europejskich dla Mazowsza 2021-2027 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Program Fundusze Europejskie dla Mazowsza 2021-2027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Penda Anna</dc:creator>
  <cp:lastModifiedBy>Siębor Aleksandra</cp:lastModifiedBy>
  <cp:revision>103</cp:revision>
  <cp:lastPrinted>2025-12-09T11:08:54Z</cp:lastPrinted>
  <dcterms:created xsi:type="dcterms:W3CDTF">2023-04-28T07:13:02Z</dcterms:created>
  <dcterms:modified xsi:type="dcterms:W3CDTF">2025-12-10T07:28:44Z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0x01010086B1617E093AA4459FF374124CD4F2BA</vt:lpwstr>
  </property>
</Properties>
</file>