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3"/>
  </p:notesMasterIdLst>
  <p:sldIdLst>
    <p:sldId id="256" r:id="rId2"/>
    <p:sldId id="513" r:id="rId3"/>
    <p:sldId id="508" r:id="rId4"/>
    <p:sldId id="504" r:id="rId5"/>
    <p:sldId id="505" r:id="rId6"/>
    <p:sldId id="506" r:id="rId7"/>
    <p:sldId id="514" r:id="rId8"/>
    <p:sldId id="469" r:id="rId9"/>
    <p:sldId id="503" r:id="rId10"/>
    <p:sldId id="511" r:id="rId11"/>
    <p:sldId id="377" r:id="rId12"/>
  </p:sldIdLst>
  <p:sldSz cx="12192000" cy="6858000"/>
  <p:notesSz cx="6645275" cy="97758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F99121-188A-E6B9-A63C-EF494000B3CC}" name="Przysłupska-Kupis Kamila" initials="PK" userId="S::kamila.przyslupska@mazovia.pl::c8992682-1702-4b16-99cf-ef3ea9333c57" providerId="AD"/>
  <p188:author id="{47E7E548-DAC5-E556-CFBF-DAC28392723A}" name="Bura Kamila" initials="BK" userId="S::kamila.bura@mazovia.pl::48f44d74-4076-4b0a-9f1e-e84928489f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11306E"/>
    <a:srgbClr val="96C8EA"/>
    <a:srgbClr val="66CCFF"/>
    <a:srgbClr val="CFD5EA"/>
    <a:srgbClr val="3D5392"/>
    <a:srgbClr val="3B3D79"/>
    <a:srgbClr val="FFFFFF"/>
    <a:srgbClr val="507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17" autoAdjust="0"/>
  </p:normalViewPr>
  <p:slideViewPr>
    <p:cSldViewPr snapToGrid="0">
      <p:cViewPr varScale="1">
        <p:scale>
          <a:sx n="97" d="100"/>
          <a:sy n="97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0F35A-CFCA-4212-866B-3DB89CB2EB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61CDB7-EE6E-4567-BE3F-11CA2A8133A7}">
      <dgm:prSet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pl-PL" sz="2600" b="1" dirty="0">
              <a:solidFill>
                <a:schemeClr val="bg1"/>
              </a:solidFill>
              <a:latin typeface="Calibri"/>
              <a:cs typeface="Calibri"/>
            </a:rPr>
            <a:t>Utworzenie nowego Priorytetu XIII „Edukacja dla obronności”</a:t>
          </a:r>
          <a:endParaRPr lang="en-US" sz="2600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8860CC22-709E-4010-AAD3-D95F12FD93A5}" type="parTrans" cxnId="{DCD145A0-E58A-45DA-A90C-244B977FA406}">
      <dgm:prSet/>
      <dgm:spPr/>
      <dgm:t>
        <a:bodyPr/>
        <a:lstStyle/>
        <a:p>
          <a:pPr algn="just"/>
          <a:endParaRPr lang="pl-PL"/>
        </a:p>
      </dgm:t>
    </dgm:pt>
    <dgm:pt modelId="{2F7E62EF-9764-423F-A0B4-EC7462E991DD}" type="sibTrans" cxnId="{DCD145A0-E58A-45DA-A90C-244B977FA406}">
      <dgm:prSet/>
      <dgm:spPr/>
      <dgm:t>
        <a:bodyPr/>
        <a:lstStyle/>
        <a:p>
          <a:pPr algn="just"/>
          <a:endParaRPr lang="pl-PL"/>
        </a:p>
      </dgm:t>
    </dgm:pt>
    <dgm:pt modelId="{EAFFC9DE-C1A7-42C1-8492-DBB11696C9CB}">
      <dgm:prSet phldr="0"/>
      <dgm:spPr/>
      <dgm:t>
        <a:bodyPr/>
        <a:lstStyle/>
        <a:p>
          <a:pPr algn="just">
            <a:buFontTx/>
            <a:buNone/>
          </a:pPr>
          <a:endParaRPr lang="pl-PL" u="none" dirty="0"/>
        </a:p>
      </dgm:t>
    </dgm:pt>
    <dgm:pt modelId="{E7B6D3B7-DE9B-466D-8D96-AC7D52E3A5F7}" type="parTrans" cxnId="{C073960C-ACCB-440F-8DF9-DEDE6986FF66}">
      <dgm:prSet/>
      <dgm:spPr/>
      <dgm:t>
        <a:bodyPr/>
        <a:lstStyle/>
        <a:p>
          <a:endParaRPr lang="pl-PL"/>
        </a:p>
      </dgm:t>
    </dgm:pt>
    <dgm:pt modelId="{204AB7E7-64D6-4E2D-8025-656845B93689}" type="sibTrans" cxnId="{C073960C-ACCB-440F-8DF9-DEDE6986FF66}">
      <dgm:prSet/>
      <dgm:spPr/>
      <dgm:t>
        <a:bodyPr/>
        <a:lstStyle/>
        <a:p>
          <a:endParaRPr lang="pl-PL"/>
        </a:p>
      </dgm:t>
    </dgm:pt>
    <dgm:pt modelId="{F58B3DD2-DBBD-4D84-BF92-F0FB3B2E32FD}" type="pres">
      <dgm:prSet presAssocID="{C110F35A-CFCA-4212-866B-3DB89CB2EBCC}" presName="linear" presStyleCnt="0">
        <dgm:presLayoutVars>
          <dgm:animLvl val="lvl"/>
          <dgm:resizeHandles val="exact"/>
        </dgm:presLayoutVars>
      </dgm:prSet>
      <dgm:spPr/>
    </dgm:pt>
    <dgm:pt modelId="{CA8A3676-DD4D-4949-8D8D-D7C5DC49A120}" type="pres">
      <dgm:prSet presAssocID="{DB61CDB7-EE6E-4567-BE3F-11CA2A8133A7}" presName="parentText" presStyleLbl="node1" presStyleIdx="0" presStyleCnt="1" custScaleX="91117" custScaleY="34689" custLinFactY="-1403" custLinFactNeighborX="0" custLinFactNeighborY="-100000">
        <dgm:presLayoutVars>
          <dgm:chMax val="0"/>
          <dgm:bulletEnabled val="1"/>
        </dgm:presLayoutVars>
      </dgm:prSet>
      <dgm:spPr/>
    </dgm:pt>
    <dgm:pt modelId="{6B808468-DAE9-4B02-A9A7-E7983E63FEEE}" type="pres">
      <dgm:prSet presAssocID="{DB61CDB7-EE6E-4567-BE3F-11CA2A8133A7}" presName="childText" presStyleLbl="revTx" presStyleIdx="0" presStyleCnt="1" custScaleY="88993" custLinFactNeighborX="41" custLinFactNeighborY="-4271">
        <dgm:presLayoutVars>
          <dgm:bulletEnabled val="1"/>
        </dgm:presLayoutVars>
      </dgm:prSet>
      <dgm:spPr/>
    </dgm:pt>
  </dgm:ptLst>
  <dgm:cxnLst>
    <dgm:cxn modelId="{C073960C-ACCB-440F-8DF9-DEDE6986FF66}" srcId="{DB61CDB7-EE6E-4567-BE3F-11CA2A8133A7}" destId="{EAFFC9DE-C1A7-42C1-8492-DBB11696C9CB}" srcOrd="0" destOrd="0" parTransId="{E7B6D3B7-DE9B-466D-8D96-AC7D52E3A5F7}" sibTransId="{204AB7E7-64D6-4E2D-8025-656845B93689}"/>
    <dgm:cxn modelId="{5BA41521-B188-4B8B-97A1-CF60073EB3A1}" type="presOf" srcId="{C110F35A-CFCA-4212-866B-3DB89CB2EBCC}" destId="{F58B3DD2-DBBD-4D84-BF92-F0FB3B2E32FD}" srcOrd="0" destOrd="0" presId="urn:microsoft.com/office/officeart/2005/8/layout/vList2"/>
    <dgm:cxn modelId="{1B45DF8C-87EC-48CB-8B23-A4D9BC2AA0A6}" type="presOf" srcId="{DB61CDB7-EE6E-4567-BE3F-11CA2A8133A7}" destId="{CA8A3676-DD4D-4949-8D8D-D7C5DC49A120}" srcOrd="0" destOrd="0" presId="urn:microsoft.com/office/officeart/2005/8/layout/vList2"/>
    <dgm:cxn modelId="{DCD145A0-E58A-45DA-A90C-244B977FA406}" srcId="{C110F35A-CFCA-4212-866B-3DB89CB2EBCC}" destId="{DB61CDB7-EE6E-4567-BE3F-11CA2A8133A7}" srcOrd="0" destOrd="0" parTransId="{8860CC22-709E-4010-AAD3-D95F12FD93A5}" sibTransId="{2F7E62EF-9764-423F-A0B4-EC7462E991DD}"/>
    <dgm:cxn modelId="{E8E0C0EB-AB0B-4A1C-8237-8077850E39F1}" type="presOf" srcId="{EAFFC9DE-C1A7-42C1-8492-DBB11696C9CB}" destId="{6B808468-DAE9-4B02-A9A7-E7983E63FEEE}" srcOrd="0" destOrd="0" presId="urn:microsoft.com/office/officeart/2005/8/layout/vList2"/>
    <dgm:cxn modelId="{05D7C6AA-366B-420B-AFD9-3550BD176B85}" type="presParOf" srcId="{F58B3DD2-DBBD-4D84-BF92-F0FB3B2E32FD}" destId="{CA8A3676-DD4D-4949-8D8D-D7C5DC49A120}" srcOrd="0" destOrd="0" presId="urn:microsoft.com/office/officeart/2005/8/layout/vList2"/>
    <dgm:cxn modelId="{95BDE26E-B7EF-4F80-A9F6-9D33AE5568B2}" type="presParOf" srcId="{F58B3DD2-DBBD-4D84-BF92-F0FB3B2E32FD}" destId="{6B808468-DAE9-4B02-A9A7-E7983E63FEE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72F5A7-8BDC-4397-BCBE-F8CEB933BA3B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E94F10B-9FD1-48ED-A819-23E3228148EE}">
      <dgm:prSet phldrT="[Tekst]" custT="1"/>
      <dgm:spPr/>
      <dgm:t>
        <a:bodyPr/>
        <a:lstStyle/>
        <a:p>
          <a:pPr>
            <a:buFontTx/>
            <a:buNone/>
          </a:pPr>
          <a:r>
            <a:rPr lang="pl-PL" sz="1400" b="1" u="none" dirty="0"/>
            <a:t>Realokacja środków z CP 5 do CP 2</a:t>
          </a:r>
          <a:endParaRPr lang="pl-PL" sz="1400" u="none" dirty="0"/>
        </a:p>
      </dgm:t>
    </dgm:pt>
    <dgm:pt modelId="{F382B511-8F6C-43F5-878D-67B7A848B766}" type="parTrans" cxnId="{64B942FA-1218-4A95-BCBE-941D26D62F56}">
      <dgm:prSet/>
      <dgm:spPr/>
      <dgm:t>
        <a:bodyPr/>
        <a:lstStyle/>
        <a:p>
          <a:endParaRPr lang="pl-PL"/>
        </a:p>
      </dgm:t>
    </dgm:pt>
    <dgm:pt modelId="{A13F0AC8-1FE2-45B7-8F9A-BDE5F120F836}" type="sibTrans" cxnId="{64B942FA-1218-4A95-BCBE-941D26D62F56}">
      <dgm:prSet/>
      <dgm:spPr/>
      <dgm:t>
        <a:bodyPr/>
        <a:lstStyle/>
        <a:p>
          <a:endParaRPr lang="pl-PL"/>
        </a:p>
      </dgm:t>
    </dgm:pt>
    <dgm:pt modelId="{13F339A3-C8EE-484F-B8E0-7913526ED54A}">
      <dgm:prSet phldrT="[Tekst]" custT="1"/>
      <dgm:spPr/>
      <dgm:t>
        <a:bodyPr/>
        <a:lstStyle/>
        <a:p>
          <a:pPr>
            <a:buFontTx/>
            <a:buNone/>
          </a:pPr>
          <a:r>
            <a:rPr lang="pl-PL" sz="1400" b="1" u="none" dirty="0"/>
            <a:t>Realokacja środków z CP 5 do CP 3</a:t>
          </a:r>
          <a:endParaRPr lang="pl-PL" sz="1400" u="none" dirty="0"/>
        </a:p>
      </dgm:t>
    </dgm:pt>
    <dgm:pt modelId="{89679B21-68A8-42B5-9987-6F432552E271}" type="parTrans" cxnId="{F1CFA74D-312D-4909-B6EA-AE1CFAB92300}">
      <dgm:prSet/>
      <dgm:spPr/>
      <dgm:t>
        <a:bodyPr/>
        <a:lstStyle/>
        <a:p>
          <a:endParaRPr lang="pl-PL"/>
        </a:p>
      </dgm:t>
    </dgm:pt>
    <dgm:pt modelId="{C2D92EF9-18FB-4600-B446-49E0BC1B98F3}" type="sibTrans" cxnId="{F1CFA74D-312D-4909-B6EA-AE1CFAB92300}">
      <dgm:prSet/>
      <dgm:spPr/>
      <dgm:t>
        <a:bodyPr/>
        <a:lstStyle/>
        <a:p>
          <a:endParaRPr lang="pl-PL"/>
        </a:p>
      </dgm:t>
    </dgm:pt>
    <dgm:pt modelId="{92283B35-C0E2-4359-BA7F-023C52F365B4}">
      <dgm:prSet phldrT="[Tekst]" custT="1"/>
      <dgm:spPr/>
      <dgm:t>
        <a:bodyPr/>
        <a:lstStyle/>
        <a:p>
          <a:pPr>
            <a:buFontTx/>
            <a:buNone/>
          </a:pPr>
          <a:r>
            <a:rPr lang="pl-PL" sz="1400" b="1" dirty="0"/>
            <a:t>Pozostałe zmiany (SZOP) </a:t>
          </a:r>
          <a:endParaRPr lang="pl-PL" sz="1400" dirty="0"/>
        </a:p>
      </dgm:t>
    </dgm:pt>
    <dgm:pt modelId="{9353FF5A-2C8F-47E1-9B7D-972F21FED335}" type="parTrans" cxnId="{BBBC0B1B-37CB-4A26-A281-0556B1F8DD50}">
      <dgm:prSet/>
      <dgm:spPr/>
      <dgm:t>
        <a:bodyPr/>
        <a:lstStyle/>
        <a:p>
          <a:endParaRPr lang="pl-PL"/>
        </a:p>
      </dgm:t>
    </dgm:pt>
    <dgm:pt modelId="{EFD4541F-6B9C-4503-B215-2E946559F649}" type="sibTrans" cxnId="{BBBC0B1B-37CB-4A26-A281-0556B1F8DD50}">
      <dgm:prSet/>
      <dgm:spPr/>
      <dgm:t>
        <a:bodyPr/>
        <a:lstStyle/>
        <a:p>
          <a:endParaRPr lang="pl-PL"/>
        </a:p>
      </dgm:t>
    </dgm:pt>
    <dgm:pt modelId="{32B8DAC4-AAAF-4338-AF81-013FCFDA0BE4}">
      <dgm:prSet phldrT="[Tekst]"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1350" dirty="0"/>
            <a:t>realokacja niezaangażowanych środków </a:t>
          </a:r>
          <a:br>
            <a:rPr lang="pl-PL" sz="1350" dirty="0"/>
          </a:br>
          <a:r>
            <a:rPr lang="pl-PL" sz="1350" dirty="0"/>
            <a:t>z Priorytetu IX „Mazowsze bliższe obywatelom dzięki Funduszom Europejskim” z CS 5(ii) </a:t>
          </a:r>
          <a:br>
            <a:rPr lang="pl-PL" sz="1350" dirty="0"/>
          </a:br>
          <a:r>
            <a:rPr lang="pl-PL" sz="1350" dirty="0"/>
            <a:t>w wysokości </a:t>
          </a:r>
          <a:r>
            <a:rPr lang="pl-PL" sz="1350" b="1" dirty="0"/>
            <a:t>2 300 000 EUR</a:t>
          </a:r>
          <a:r>
            <a:rPr lang="pl-PL" sz="1350" dirty="0"/>
            <a:t>; </a:t>
          </a:r>
        </a:p>
      </dgm:t>
    </dgm:pt>
    <dgm:pt modelId="{EDFF6FC6-6954-4BB2-9D8C-BE4370A6C102}" type="parTrans" cxnId="{8969F2EF-2247-495D-8877-EA867C02B46F}">
      <dgm:prSet/>
      <dgm:spPr/>
      <dgm:t>
        <a:bodyPr/>
        <a:lstStyle/>
        <a:p>
          <a:endParaRPr lang="pl-PL"/>
        </a:p>
      </dgm:t>
    </dgm:pt>
    <dgm:pt modelId="{6902264A-DFED-4940-BE37-C2C3252F0942}" type="sibTrans" cxnId="{8969F2EF-2247-495D-8877-EA867C02B46F}">
      <dgm:prSet/>
      <dgm:spPr/>
      <dgm:t>
        <a:bodyPr/>
        <a:lstStyle/>
        <a:p>
          <a:endParaRPr lang="pl-PL"/>
        </a:p>
      </dgm:t>
    </dgm:pt>
    <dgm:pt modelId="{7D2FA599-230D-4A0B-B97D-285D46BD7F0C}">
      <dgm:prSet phldrT="[Tekst]"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1350" dirty="0"/>
            <a:t>realokacja niezaangażowanych środków </a:t>
          </a:r>
          <a:br>
            <a:rPr lang="pl-PL" sz="1350" dirty="0"/>
          </a:br>
          <a:r>
            <a:rPr lang="pl-PL" sz="1350" dirty="0"/>
            <a:t>z Priorytetu IX „Mazowsze bliższe obywatelom dzięki Funduszom Europejskim” z CS 5(ii) </a:t>
          </a:r>
          <a:br>
            <a:rPr lang="pl-PL" sz="1350" dirty="0"/>
          </a:br>
          <a:r>
            <a:rPr lang="pl-PL" sz="1350" dirty="0"/>
            <a:t>w wysokości </a:t>
          </a:r>
          <a:r>
            <a:rPr lang="pl-PL" sz="1350" b="1" dirty="0"/>
            <a:t>10 000 000 EUR</a:t>
          </a:r>
          <a:r>
            <a:rPr lang="pl-PL" sz="1350" dirty="0"/>
            <a:t>; </a:t>
          </a:r>
        </a:p>
      </dgm:t>
    </dgm:pt>
    <dgm:pt modelId="{BF200047-3D03-4DDD-BF3E-19C721AAD928}" type="parTrans" cxnId="{E380F1C9-5CE2-440B-8A1B-811DBF5E2149}">
      <dgm:prSet/>
      <dgm:spPr/>
      <dgm:t>
        <a:bodyPr/>
        <a:lstStyle/>
        <a:p>
          <a:endParaRPr lang="pl-PL"/>
        </a:p>
      </dgm:t>
    </dgm:pt>
    <dgm:pt modelId="{45444CC2-BF16-48A5-B58F-304C3911CA2D}" type="sibTrans" cxnId="{E380F1C9-5CE2-440B-8A1B-811DBF5E2149}">
      <dgm:prSet/>
      <dgm:spPr/>
      <dgm:t>
        <a:bodyPr/>
        <a:lstStyle/>
        <a:p>
          <a:endParaRPr lang="pl-PL"/>
        </a:p>
      </dgm:t>
    </dgm:pt>
    <dgm:pt modelId="{2FEAD32C-9768-4A82-8A7F-4337E0AAB7EB}">
      <dgm:prSet custT="1"/>
      <dgm:spPr/>
      <dgm:t>
        <a:bodyPr/>
        <a:lstStyle/>
        <a:p>
          <a:pPr marL="180975" indent="-123825">
            <a:spcAft>
              <a:spcPts val="0"/>
            </a:spcAft>
          </a:pPr>
          <a:r>
            <a:rPr lang="pl-PL" sz="1350" dirty="0"/>
            <a:t>Zarząd Województwa Mazowieckiego – w celu przyspieszenia realizacji programu (</a:t>
          </a:r>
          <a:r>
            <a:rPr lang="pl-PL" sz="1350" b="1" dirty="0"/>
            <a:t>zwiększenie alokacji naborów i dofinansowanie projektów z list rezerwowych</a:t>
          </a:r>
          <a:r>
            <a:rPr lang="pl-PL" sz="1350" dirty="0"/>
            <a:t>) – na bieżąco dokonuje realokacji środków EFRR i EFS+ </a:t>
          </a:r>
          <a:br>
            <a:rPr lang="pl-PL" sz="1350" dirty="0"/>
          </a:br>
          <a:r>
            <a:rPr lang="pl-PL" sz="1350" dirty="0"/>
            <a:t>w Szczegółowym Opisie Priorytetów; </a:t>
          </a:r>
        </a:p>
      </dgm:t>
    </dgm:pt>
    <dgm:pt modelId="{7D360306-6417-4C8D-92BB-BE3E037364B7}" type="parTrans" cxnId="{34E04B1A-FBD0-493C-9B39-51C28544040A}">
      <dgm:prSet/>
      <dgm:spPr/>
      <dgm:t>
        <a:bodyPr/>
        <a:lstStyle/>
        <a:p>
          <a:endParaRPr lang="pl-PL"/>
        </a:p>
      </dgm:t>
    </dgm:pt>
    <dgm:pt modelId="{FB7F1335-B574-46B1-8C80-D7B55D5A3481}" type="sibTrans" cxnId="{34E04B1A-FBD0-493C-9B39-51C28544040A}">
      <dgm:prSet/>
      <dgm:spPr/>
      <dgm:t>
        <a:bodyPr/>
        <a:lstStyle/>
        <a:p>
          <a:endParaRPr lang="pl-PL"/>
        </a:p>
      </dgm:t>
    </dgm:pt>
    <dgm:pt modelId="{995DA0A4-C690-4A1B-9524-B035BA48CA9F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1350" dirty="0"/>
            <a:t>dofinansowane zostaną projekty w ramach </a:t>
          </a:r>
          <a:br>
            <a:rPr lang="pl-PL" sz="1350" dirty="0"/>
          </a:br>
          <a:r>
            <a:rPr lang="pl-PL" sz="1350" b="1" dirty="0"/>
            <a:t>CS 2(v) </a:t>
          </a:r>
          <a:r>
            <a:rPr lang="pl-PL" sz="1350" dirty="0"/>
            <a:t>z listy rezerwowej naboru </a:t>
          </a:r>
          <a:br>
            <a:rPr lang="pl-PL" sz="1350" dirty="0"/>
          </a:br>
          <a:r>
            <a:rPr lang="pl-PL" sz="1350" dirty="0"/>
            <a:t>na typ projektu: Zarządzanie efektywnymi, inteligentnymi sieciami wodociągowymi. Pozostałe po podpisaniu umów środki będzie można przeznaczyć na dofinansowanie projektów z listy rezerwowej naboru </a:t>
          </a:r>
          <a:br>
            <a:rPr lang="pl-PL" sz="1350" dirty="0"/>
          </a:br>
          <a:r>
            <a:rPr lang="pl-PL" sz="1350" dirty="0"/>
            <a:t>na typ projektu: Porządkowanie gospodarki wodno-kanalizacyjnej (obecnie trwa ocena merytoryczna wniosków). </a:t>
          </a:r>
        </a:p>
      </dgm:t>
    </dgm:pt>
    <dgm:pt modelId="{4FC0033A-E25A-477C-A44A-D05CC0A0A3AF}" type="parTrans" cxnId="{783EE3F3-89AC-465B-918F-2C02E911932B}">
      <dgm:prSet/>
      <dgm:spPr/>
      <dgm:t>
        <a:bodyPr/>
        <a:lstStyle/>
        <a:p>
          <a:endParaRPr lang="pl-PL"/>
        </a:p>
      </dgm:t>
    </dgm:pt>
    <dgm:pt modelId="{3D600EE6-C10F-4AE8-BE74-2E6949906339}" type="sibTrans" cxnId="{783EE3F3-89AC-465B-918F-2C02E911932B}">
      <dgm:prSet/>
      <dgm:spPr/>
      <dgm:t>
        <a:bodyPr/>
        <a:lstStyle/>
        <a:p>
          <a:endParaRPr lang="pl-PL"/>
        </a:p>
      </dgm:t>
    </dgm:pt>
    <dgm:pt modelId="{AF8030DA-C1D2-48ED-9EC3-74B1C9B07CF4}">
      <dgm:prSet custT="1"/>
      <dgm:spPr/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pl-PL" sz="1350" b="1" dirty="0"/>
            <a:t>Zmiana wpisuje się w sprostanie wyzwaniom strategicznym. </a:t>
          </a:r>
        </a:p>
      </dgm:t>
    </dgm:pt>
    <dgm:pt modelId="{1315F250-94BE-4E4E-8ECA-04DFC3E28631}" type="parTrans" cxnId="{1CA4417B-A8AC-4AD5-B649-B3DC8E3C6C32}">
      <dgm:prSet/>
      <dgm:spPr/>
      <dgm:t>
        <a:bodyPr/>
        <a:lstStyle/>
        <a:p>
          <a:endParaRPr lang="pl-PL"/>
        </a:p>
      </dgm:t>
    </dgm:pt>
    <dgm:pt modelId="{75D2E1D5-E094-4D8E-A94C-48948AD7E743}" type="sibTrans" cxnId="{1CA4417B-A8AC-4AD5-B649-B3DC8E3C6C32}">
      <dgm:prSet/>
      <dgm:spPr/>
      <dgm:t>
        <a:bodyPr/>
        <a:lstStyle/>
        <a:p>
          <a:endParaRPr lang="pl-PL"/>
        </a:p>
      </dgm:t>
    </dgm:pt>
    <dgm:pt modelId="{355D45A3-EA6D-416F-A1BC-E3DDFE28E160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1350" dirty="0"/>
            <a:t>dofinansowane zostaną projekty w ramach </a:t>
          </a:r>
          <a:br>
            <a:rPr lang="pl-PL" sz="1350" dirty="0"/>
          </a:br>
          <a:r>
            <a:rPr lang="pl-PL" sz="1350" b="1" dirty="0"/>
            <a:t>CS 3(ii) </a:t>
          </a:r>
          <a:r>
            <a:rPr lang="pl-PL" sz="1350" dirty="0"/>
            <a:t>z listy rezerwowej naboru </a:t>
          </a:r>
          <a:br>
            <a:rPr lang="pl-PL" sz="1350" dirty="0"/>
          </a:br>
          <a:r>
            <a:rPr lang="pl-PL" sz="1350" dirty="0"/>
            <a:t>na typ projektu: Budowa i przebudowa dróg powiatowych i gminnych.</a:t>
          </a:r>
        </a:p>
      </dgm:t>
    </dgm:pt>
    <dgm:pt modelId="{CD52E5B1-BF52-417B-B96C-3480A8305DBF}" type="parTrans" cxnId="{F2AF3E69-96E6-486C-B135-510F71CA59DA}">
      <dgm:prSet/>
      <dgm:spPr/>
      <dgm:t>
        <a:bodyPr/>
        <a:lstStyle/>
        <a:p>
          <a:endParaRPr lang="pl-PL"/>
        </a:p>
      </dgm:t>
    </dgm:pt>
    <dgm:pt modelId="{17945A07-49EE-4614-8C21-31A960FD6BD8}" type="sibTrans" cxnId="{F2AF3E69-96E6-486C-B135-510F71CA59DA}">
      <dgm:prSet/>
      <dgm:spPr/>
      <dgm:t>
        <a:bodyPr/>
        <a:lstStyle/>
        <a:p>
          <a:endParaRPr lang="pl-PL"/>
        </a:p>
      </dgm:t>
    </dgm:pt>
    <dgm:pt modelId="{0B4D7AF5-9D7C-4CDF-8B41-61E6E2E70C85}">
      <dgm:prSet custT="1"/>
      <dgm:spPr/>
      <dgm:t>
        <a:bodyPr/>
        <a:lstStyle/>
        <a:p>
          <a:pPr marL="180975" indent="-123825">
            <a:spcAft>
              <a:spcPts val="0"/>
            </a:spcAft>
          </a:pPr>
          <a:r>
            <a:rPr lang="pl-PL" sz="1350" dirty="0"/>
            <a:t>realokacje dokonywane są pomiędzy celami szczegółowymi oraz kategoriami interwencji </a:t>
          </a:r>
          <a:br>
            <a:rPr lang="pl-PL" sz="1350" dirty="0"/>
          </a:br>
          <a:r>
            <a:rPr lang="pl-PL" sz="1350" dirty="0"/>
            <a:t>w ramach poszczególnych Priorytetów; </a:t>
          </a:r>
        </a:p>
      </dgm:t>
    </dgm:pt>
    <dgm:pt modelId="{2696ACC4-5B61-4ED5-81E7-416A16354862}" type="parTrans" cxnId="{104217B1-C5E8-4B41-94CF-36AB27F71D3F}">
      <dgm:prSet/>
      <dgm:spPr/>
      <dgm:t>
        <a:bodyPr/>
        <a:lstStyle/>
        <a:p>
          <a:endParaRPr lang="pl-PL"/>
        </a:p>
      </dgm:t>
    </dgm:pt>
    <dgm:pt modelId="{41C618B6-692D-414B-9AAB-4293A93A5722}" type="sibTrans" cxnId="{104217B1-C5E8-4B41-94CF-36AB27F71D3F}">
      <dgm:prSet/>
      <dgm:spPr/>
      <dgm:t>
        <a:bodyPr/>
        <a:lstStyle/>
        <a:p>
          <a:endParaRPr lang="pl-PL"/>
        </a:p>
      </dgm:t>
    </dgm:pt>
    <dgm:pt modelId="{3CD275F8-5F25-4268-808B-6D081488E6C2}">
      <dgm:prSet custT="1"/>
      <dgm:spPr/>
      <dgm:t>
        <a:bodyPr/>
        <a:lstStyle/>
        <a:p>
          <a:pPr marL="180975" indent="-123825">
            <a:spcAft>
              <a:spcPts val="0"/>
            </a:spcAft>
          </a:pPr>
          <a:r>
            <a:rPr lang="pl-PL" sz="1350" b="0" dirty="0"/>
            <a:t>uwzględnione zostanie </a:t>
          </a:r>
          <a:r>
            <a:rPr lang="pl-PL" sz="1350" b="0" u="sng" dirty="0"/>
            <a:t>m.in. </a:t>
          </a:r>
          <a:r>
            <a:rPr lang="pl-PL" sz="1350" b="0" dirty="0"/>
            <a:t>zwiększenie alokacji CS 2(v) o 24 650 000 EUR na typ projektu: Zarządzanie efektywnymi, inteligentnymi sieciami wodociągowymi (zmiana wpisuje się w sprostanie wyzwaniom strategicznym).</a:t>
          </a:r>
        </a:p>
      </dgm:t>
    </dgm:pt>
    <dgm:pt modelId="{582C82AF-CC03-4EB9-BB2C-94772A33B4AB}" type="parTrans" cxnId="{7BE7CA9F-E835-4410-9D5A-15DF5A8C4320}">
      <dgm:prSet/>
      <dgm:spPr/>
      <dgm:t>
        <a:bodyPr/>
        <a:lstStyle/>
        <a:p>
          <a:endParaRPr lang="pl-PL"/>
        </a:p>
      </dgm:t>
    </dgm:pt>
    <dgm:pt modelId="{6787510D-6B2A-49FD-A331-30D09B10DCC0}" type="sibTrans" cxnId="{7BE7CA9F-E835-4410-9D5A-15DF5A8C4320}">
      <dgm:prSet/>
      <dgm:spPr/>
      <dgm:t>
        <a:bodyPr/>
        <a:lstStyle/>
        <a:p>
          <a:endParaRPr lang="pl-PL"/>
        </a:p>
      </dgm:t>
    </dgm:pt>
    <dgm:pt modelId="{6C50D60C-3D51-4C3B-87B9-43B9749E8E57}" type="pres">
      <dgm:prSet presAssocID="{5F72F5A7-8BDC-4397-BCBE-F8CEB933BA3B}" presName="Name0" presStyleCnt="0">
        <dgm:presLayoutVars>
          <dgm:dir/>
          <dgm:animLvl val="lvl"/>
          <dgm:resizeHandles val="exact"/>
        </dgm:presLayoutVars>
      </dgm:prSet>
      <dgm:spPr/>
    </dgm:pt>
    <dgm:pt modelId="{BFAE1B98-FB8B-430C-8604-8AB86242945B}" type="pres">
      <dgm:prSet presAssocID="{CE94F10B-9FD1-48ED-A819-23E3228148EE}" presName="composite" presStyleCnt="0"/>
      <dgm:spPr/>
    </dgm:pt>
    <dgm:pt modelId="{A8924F40-82D5-469B-86DB-FE46E2C180A5}" type="pres">
      <dgm:prSet presAssocID="{CE94F10B-9FD1-48ED-A819-23E3228148EE}" presName="parTx" presStyleLbl="alignNode1" presStyleIdx="0" presStyleCnt="3" custLinFactNeighborX="163" custLinFactNeighborY="2035">
        <dgm:presLayoutVars>
          <dgm:chMax val="0"/>
          <dgm:chPref val="0"/>
          <dgm:bulletEnabled val="1"/>
        </dgm:presLayoutVars>
      </dgm:prSet>
      <dgm:spPr/>
    </dgm:pt>
    <dgm:pt modelId="{0086D215-E8AC-4EA5-B94F-F164868DAE47}" type="pres">
      <dgm:prSet presAssocID="{CE94F10B-9FD1-48ED-A819-23E3228148EE}" presName="desTx" presStyleLbl="alignAccFollowNode1" presStyleIdx="0" presStyleCnt="3" custLinFactNeighborX="160" custLinFactNeighborY="2">
        <dgm:presLayoutVars>
          <dgm:bulletEnabled val="1"/>
        </dgm:presLayoutVars>
      </dgm:prSet>
      <dgm:spPr/>
    </dgm:pt>
    <dgm:pt modelId="{FFD25B8B-FE96-4195-BEEE-A6F81D32048F}" type="pres">
      <dgm:prSet presAssocID="{A13F0AC8-1FE2-45B7-8F9A-BDE5F120F836}" presName="space" presStyleCnt="0"/>
      <dgm:spPr/>
    </dgm:pt>
    <dgm:pt modelId="{AD39C947-C2F4-4E3C-A23B-B46A5C664AEF}" type="pres">
      <dgm:prSet presAssocID="{13F339A3-C8EE-484F-B8E0-7913526ED54A}" presName="composite" presStyleCnt="0"/>
      <dgm:spPr/>
    </dgm:pt>
    <dgm:pt modelId="{7D523869-0B98-4181-BBED-4819A799D3A7}" type="pres">
      <dgm:prSet presAssocID="{13F339A3-C8EE-484F-B8E0-7913526ED54A}" presName="parTx" presStyleLbl="alignNode1" presStyleIdx="1" presStyleCnt="3" custLinFactNeighborX="-225" custLinFactNeighborY="-6">
        <dgm:presLayoutVars>
          <dgm:chMax val="0"/>
          <dgm:chPref val="0"/>
          <dgm:bulletEnabled val="1"/>
        </dgm:presLayoutVars>
      </dgm:prSet>
      <dgm:spPr/>
    </dgm:pt>
    <dgm:pt modelId="{D8BE3DB1-386B-41E3-82B8-F546B53B66F6}" type="pres">
      <dgm:prSet presAssocID="{13F339A3-C8EE-484F-B8E0-7913526ED54A}" presName="desTx" presStyleLbl="alignAccFollowNode1" presStyleIdx="1" presStyleCnt="3" custLinFactNeighborX="-263">
        <dgm:presLayoutVars>
          <dgm:bulletEnabled val="1"/>
        </dgm:presLayoutVars>
      </dgm:prSet>
      <dgm:spPr/>
    </dgm:pt>
    <dgm:pt modelId="{39CAFA5D-F102-4300-AEBB-F79CB64976B8}" type="pres">
      <dgm:prSet presAssocID="{C2D92EF9-18FB-4600-B446-49E0BC1B98F3}" presName="space" presStyleCnt="0"/>
      <dgm:spPr/>
    </dgm:pt>
    <dgm:pt modelId="{6D94FB57-8976-4ACB-A0EE-2AA1661BB436}" type="pres">
      <dgm:prSet presAssocID="{92283B35-C0E2-4359-BA7F-023C52F365B4}" presName="composite" presStyleCnt="0"/>
      <dgm:spPr/>
    </dgm:pt>
    <dgm:pt modelId="{5CB8CB15-9911-4720-BD8C-712B296159BB}" type="pres">
      <dgm:prSet presAssocID="{92283B35-C0E2-4359-BA7F-023C52F365B4}" presName="parTx" presStyleLbl="alignNode1" presStyleIdx="2" presStyleCnt="3" custLinFactNeighborX="-160" custLinFactNeighborY="-6">
        <dgm:presLayoutVars>
          <dgm:chMax val="0"/>
          <dgm:chPref val="0"/>
          <dgm:bulletEnabled val="1"/>
        </dgm:presLayoutVars>
      </dgm:prSet>
      <dgm:spPr/>
    </dgm:pt>
    <dgm:pt modelId="{60CF41A7-05B5-4BDA-86CF-4444913C95FF}" type="pres">
      <dgm:prSet presAssocID="{92283B35-C0E2-4359-BA7F-023C52F365B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12C5905-1F3F-4393-AAE7-A88C297EAC96}" type="presOf" srcId="{32B8DAC4-AAAF-4338-AF81-013FCFDA0BE4}" destId="{0086D215-E8AC-4EA5-B94F-F164868DAE47}" srcOrd="0" destOrd="0" presId="urn:microsoft.com/office/officeart/2005/8/layout/hList1"/>
    <dgm:cxn modelId="{34E04B1A-FBD0-493C-9B39-51C28544040A}" srcId="{92283B35-C0E2-4359-BA7F-023C52F365B4}" destId="{2FEAD32C-9768-4A82-8A7F-4337E0AAB7EB}" srcOrd="0" destOrd="0" parTransId="{7D360306-6417-4C8D-92BB-BE3E037364B7}" sibTransId="{FB7F1335-B574-46B1-8C80-D7B55D5A3481}"/>
    <dgm:cxn modelId="{BBBC0B1B-37CB-4A26-A281-0556B1F8DD50}" srcId="{5F72F5A7-8BDC-4397-BCBE-F8CEB933BA3B}" destId="{92283B35-C0E2-4359-BA7F-023C52F365B4}" srcOrd="2" destOrd="0" parTransId="{9353FF5A-2C8F-47E1-9B7D-972F21FED335}" sibTransId="{EFD4541F-6B9C-4503-B215-2E946559F649}"/>
    <dgm:cxn modelId="{53649227-DC8A-473D-B9B6-2207E1DB172C}" type="presOf" srcId="{CE94F10B-9FD1-48ED-A819-23E3228148EE}" destId="{A8924F40-82D5-469B-86DB-FE46E2C180A5}" srcOrd="0" destOrd="0" presId="urn:microsoft.com/office/officeart/2005/8/layout/hList1"/>
    <dgm:cxn modelId="{55898937-03A5-4767-9281-D28D8D36DD23}" type="presOf" srcId="{AF8030DA-C1D2-48ED-9EC3-74B1C9B07CF4}" destId="{0086D215-E8AC-4EA5-B94F-F164868DAE47}" srcOrd="0" destOrd="2" presId="urn:microsoft.com/office/officeart/2005/8/layout/hList1"/>
    <dgm:cxn modelId="{FE66A45D-88BC-41FA-BF8F-49358AC25A0D}" type="presOf" srcId="{7D2FA599-230D-4A0B-B97D-285D46BD7F0C}" destId="{D8BE3DB1-386B-41E3-82B8-F546B53B66F6}" srcOrd="0" destOrd="0" presId="urn:microsoft.com/office/officeart/2005/8/layout/hList1"/>
    <dgm:cxn modelId="{F2AF3E69-96E6-486C-B135-510F71CA59DA}" srcId="{13F339A3-C8EE-484F-B8E0-7913526ED54A}" destId="{355D45A3-EA6D-416F-A1BC-E3DDFE28E160}" srcOrd="1" destOrd="0" parTransId="{CD52E5B1-BF52-417B-B96C-3480A8305DBF}" sibTransId="{17945A07-49EE-4614-8C21-31A960FD6BD8}"/>
    <dgm:cxn modelId="{F1CFA74D-312D-4909-B6EA-AE1CFAB92300}" srcId="{5F72F5A7-8BDC-4397-BCBE-F8CEB933BA3B}" destId="{13F339A3-C8EE-484F-B8E0-7913526ED54A}" srcOrd="1" destOrd="0" parTransId="{89679B21-68A8-42B5-9987-6F432552E271}" sibTransId="{C2D92EF9-18FB-4600-B446-49E0BC1B98F3}"/>
    <dgm:cxn modelId="{B290F76D-1D28-45DC-A0B2-A6C8463423A9}" type="presOf" srcId="{13F339A3-C8EE-484F-B8E0-7913526ED54A}" destId="{7D523869-0B98-4181-BBED-4819A799D3A7}" srcOrd="0" destOrd="0" presId="urn:microsoft.com/office/officeart/2005/8/layout/hList1"/>
    <dgm:cxn modelId="{5F08BF4F-CD5B-4B18-9641-01CD53103F94}" type="presOf" srcId="{995DA0A4-C690-4A1B-9524-B035BA48CA9F}" destId="{0086D215-E8AC-4EA5-B94F-F164868DAE47}" srcOrd="0" destOrd="1" presId="urn:microsoft.com/office/officeart/2005/8/layout/hList1"/>
    <dgm:cxn modelId="{C6AC7670-922C-4F53-BEFF-7022C9C3CD24}" type="presOf" srcId="{92283B35-C0E2-4359-BA7F-023C52F365B4}" destId="{5CB8CB15-9911-4720-BD8C-712B296159BB}" srcOrd="0" destOrd="0" presId="urn:microsoft.com/office/officeart/2005/8/layout/hList1"/>
    <dgm:cxn modelId="{78B79276-2F26-432A-82E9-75A2861F6F9D}" type="presOf" srcId="{0B4D7AF5-9D7C-4CDF-8B41-61E6E2E70C85}" destId="{60CF41A7-05B5-4BDA-86CF-4444913C95FF}" srcOrd="0" destOrd="1" presId="urn:microsoft.com/office/officeart/2005/8/layout/hList1"/>
    <dgm:cxn modelId="{1CA4417B-A8AC-4AD5-B649-B3DC8E3C6C32}" srcId="{CE94F10B-9FD1-48ED-A819-23E3228148EE}" destId="{AF8030DA-C1D2-48ED-9EC3-74B1C9B07CF4}" srcOrd="2" destOrd="0" parTransId="{1315F250-94BE-4E4E-8ECA-04DFC3E28631}" sibTransId="{75D2E1D5-E094-4D8E-A94C-48948AD7E743}"/>
    <dgm:cxn modelId="{7BE7CA9F-E835-4410-9D5A-15DF5A8C4320}" srcId="{92283B35-C0E2-4359-BA7F-023C52F365B4}" destId="{3CD275F8-5F25-4268-808B-6D081488E6C2}" srcOrd="2" destOrd="0" parTransId="{582C82AF-CC03-4EB9-BB2C-94772A33B4AB}" sibTransId="{6787510D-6B2A-49FD-A331-30D09B10DCC0}"/>
    <dgm:cxn modelId="{DD8837A1-8310-4C14-A659-06CA6DD3665F}" type="presOf" srcId="{5F72F5A7-8BDC-4397-BCBE-F8CEB933BA3B}" destId="{6C50D60C-3D51-4C3B-87B9-43B9749E8E57}" srcOrd="0" destOrd="0" presId="urn:microsoft.com/office/officeart/2005/8/layout/hList1"/>
    <dgm:cxn modelId="{D80CBDA7-961C-49B3-93F5-50C7E5CFB2E6}" type="presOf" srcId="{2FEAD32C-9768-4A82-8A7F-4337E0AAB7EB}" destId="{60CF41A7-05B5-4BDA-86CF-4444913C95FF}" srcOrd="0" destOrd="0" presId="urn:microsoft.com/office/officeart/2005/8/layout/hList1"/>
    <dgm:cxn modelId="{104217B1-C5E8-4B41-94CF-36AB27F71D3F}" srcId="{92283B35-C0E2-4359-BA7F-023C52F365B4}" destId="{0B4D7AF5-9D7C-4CDF-8B41-61E6E2E70C85}" srcOrd="1" destOrd="0" parTransId="{2696ACC4-5B61-4ED5-81E7-416A16354862}" sibTransId="{41C618B6-692D-414B-9AAB-4293A93A5722}"/>
    <dgm:cxn modelId="{F244B6C5-C44F-4FE3-B60F-89C1921356A2}" type="presOf" srcId="{3CD275F8-5F25-4268-808B-6D081488E6C2}" destId="{60CF41A7-05B5-4BDA-86CF-4444913C95FF}" srcOrd="0" destOrd="2" presId="urn:microsoft.com/office/officeart/2005/8/layout/hList1"/>
    <dgm:cxn modelId="{E380F1C9-5CE2-440B-8A1B-811DBF5E2149}" srcId="{13F339A3-C8EE-484F-B8E0-7913526ED54A}" destId="{7D2FA599-230D-4A0B-B97D-285D46BD7F0C}" srcOrd="0" destOrd="0" parTransId="{BF200047-3D03-4DDD-BF3E-19C721AAD928}" sibTransId="{45444CC2-BF16-48A5-B58F-304C3911CA2D}"/>
    <dgm:cxn modelId="{8969F2EF-2247-495D-8877-EA867C02B46F}" srcId="{CE94F10B-9FD1-48ED-A819-23E3228148EE}" destId="{32B8DAC4-AAAF-4338-AF81-013FCFDA0BE4}" srcOrd="0" destOrd="0" parTransId="{EDFF6FC6-6954-4BB2-9D8C-BE4370A6C102}" sibTransId="{6902264A-DFED-4940-BE37-C2C3252F0942}"/>
    <dgm:cxn modelId="{783EE3F3-89AC-465B-918F-2C02E911932B}" srcId="{CE94F10B-9FD1-48ED-A819-23E3228148EE}" destId="{995DA0A4-C690-4A1B-9524-B035BA48CA9F}" srcOrd="1" destOrd="0" parTransId="{4FC0033A-E25A-477C-A44A-D05CC0A0A3AF}" sibTransId="{3D600EE6-C10F-4AE8-BE74-2E6949906339}"/>
    <dgm:cxn modelId="{AE0FAFF6-D0C2-49E3-9178-FF71C9BC766D}" type="presOf" srcId="{355D45A3-EA6D-416F-A1BC-E3DDFE28E160}" destId="{D8BE3DB1-386B-41E3-82B8-F546B53B66F6}" srcOrd="0" destOrd="1" presId="urn:microsoft.com/office/officeart/2005/8/layout/hList1"/>
    <dgm:cxn modelId="{64B942FA-1218-4A95-BCBE-941D26D62F56}" srcId="{5F72F5A7-8BDC-4397-BCBE-F8CEB933BA3B}" destId="{CE94F10B-9FD1-48ED-A819-23E3228148EE}" srcOrd="0" destOrd="0" parTransId="{F382B511-8F6C-43F5-878D-67B7A848B766}" sibTransId="{A13F0AC8-1FE2-45B7-8F9A-BDE5F120F836}"/>
    <dgm:cxn modelId="{C21997FF-A48A-4C7B-AC1B-139D279E1070}" type="presParOf" srcId="{6C50D60C-3D51-4C3B-87B9-43B9749E8E57}" destId="{BFAE1B98-FB8B-430C-8604-8AB86242945B}" srcOrd="0" destOrd="0" presId="urn:microsoft.com/office/officeart/2005/8/layout/hList1"/>
    <dgm:cxn modelId="{834F877D-736E-45E0-BC2D-33866EA2647A}" type="presParOf" srcId="{BFAE1B98-FB8B-430C-8604-8AB86242945B}" destId="{A8924F40-82D5-469B-86DB-FE46E2C180A5}" srcOrd="0" destOrd="0" presId="urn:microsoft.com/office/officeart/2005/8/layout/hList1"/>
    <dgm:cxn modelId="{FB4AF5C8-5FAF-4FDF-9FCE-EA5416E4DFB4}" type="presParOf" srcId="{BFAE1B98-FB8B-430C-8604-8AB86242945B}" destId="{0086D215-E8AC-4EA5-B94F-F164868DAE47}" srcOrd="1" destOrd="0" presId="urn:microsoft.com/office/officeart/2005/8/layout/hList1"/>
    <dgm:cxn modelId="{5457A277-84FF-485C-AA3E-A228E738101E}" type="presParOf" srcId="{6C50D60C-3D51-4C3B-87B9-43B9749E8E57}" destId="{FFD25B8B-FE96-4195-BEEE-A6F81D32048F}" srcOrd="1" destOrd="0" presId="urn:microsoft.com/office/officeart/2005/8/layout/hList1"/>
    <dgm:cxn modelId="{F298ED39-600F-4F76-81CB-1210B20F6B8E}" type="presParOf" srcId="{6C50D60C-3D51-4C3B-87B9-43B9749E8E57}" destId="{AD39C947-C2F4-4E3C-A23B-B46A5C664AEF}" srcOrd="2" destOrd="0" presId="urn:microsoft.com/office/officeart/2005/8/layout/hList1"/>
    <dgm:cxn modelId="{A802BA5A-03D7-488C-8778-610D75E21F2C}" type="presParOf" srcId="{AD39C947-C2F4-4E3C-A23B-B46A5C664AEF}" destId="{7D523869-0B98-4181-BBED-4819A799D3A7}" srcOrd="0" destOrd="0" presId="urn:microsoft.com/office/officeart/2005/8/layout/hList1"/>
    <dgm:cxn modelId="{978AF931-6DD0-4F28-93F6-B9E6508C80FA}" type="presParOf" srcId="{AD39C947-C2F4-4E3C-A23B-B46A5C664AEF}" destId="{D8BE3DB1-386B-41E3-82B8-F546B53B66F6}" srcOrd="1" destOrd="0" presId="urn:microsoft.com/office/officeart/2005/8/layout/hList1"/>
    <dgm:cxn modelId="{D246EF7D-A0DA-4764-B95B-47C0094AC6D7}" type="presParOf" srcId="{6C50D60C-3D51-4C3B-87B9-43B9749E8E57}" destId="{39CAFA5D-F102-4300-AEBB-F79CB64976B8}" srcOrd="3" destOrd="0" presId="urn:microsoft.com/office/officeart/2005/8/layout/hList1"/>
    <dgm:cxn modelId="{AC35C1CE-A1E6-45E3-8874-A5A1157E4D12}" type="presParOf" srcId="{6C50D60C-3D51-4C3B-87B9-43B9749E8E57}" destId="{6D94FB57-8976-4ACB-A0EE-2AA1661BB436}" srcOrd="4" destOrd="0" presId="urn:microsoft.com/office/officeart/2005/8/layout/hList1"/>
    <dgm:cxn modelId="{A59FB441-C459-4D18-9478-66FE5FBB509C}" type="presParOf" srcId="{6D94FB57-8976-4ACB-A0EE-2AA1661BB436}" destId="{5CB8CB15-9911-4720-BD8C-712B296159BB}" srcOrd="0" destOrd="0" presId="urn:microsoft.com/office/officeart/2005/8/layout/hList1"/>
    <dgm:cxn modelId="{5F4157DD-21D8-406E-94B2-D17EAB2883F8}" type="presParOf" srcId="{6D94FB57-8976-4ACB-A0EE-2AA1661BB436}" destId="{60CF41A7-05B5-4BDA-86CF-4444913C95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72F5A7-8BDC-4397-BCBE-F8CEB933BA3B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B67143C-310A-47E5-A07A-7316B59BA323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2400" dirty="0"/>
            <a:t>Cel szczegółowy: </a:t>
          </a:r>
          <a:r>
            <a:rPr lang="pl-PL" sz="2400" b="1" dirty="0"/>
            <a:t>4(g)</a:t>
          </a:r>
          <a:endParaRPr lang="pl-PL" sz="2400" b="0" dirty="0"/>
        </a:p>
      </dgm:t>
    </dgm:pt>
    <dgm:pt modelId="{B3D1ECDD-013B-4447-BC0F-A40AB471B6E8}" type="parTrans" cxnId="{DF990617-65DB-4F67-A98C-DC3184A465EF}">
      <dgm:prSet/>
      <dgm:spPr/>
      <dgm:t>
        <a:bodyPr/>
        <a:lstStyle/>
        <a:p>
          <a:endParaRPr lang="pl-PL"/>
        </a:p>
      </dgm:t>
    </dgm:pt>
    <dgm:pt modelId="{4E7CE666-3CBD-4234-8F22-C0EB6B2123E8}" type="sibTrans" cxnId="{DF990617-65DB-4F67-A98C-DC3184A465EF}">
      <dgm:prSet/>
      <dgm:spPr/>
      <dgm:t>
        <a:bodyPr/>
        <a:lstStyle/>
        <a:p>
          <a:endParaRPr lang="pl-PL"/>
        </a:p>
      </dgm:t>
    </dgm:pt>
    <dgm:pt modelId="{049B4F08-33F3-4E87-A4AD-191368449C94}">
      <dgm:prSet custT="1"/>
      <dgm:spPr/>
      <dgm:t>
        <a:bodyPr/>
        <a:lstStyle/>
        <a:p>
          <a:pPr marL="180975" indent="-180975" algn="ctr">
            <a:buFont typeface="Arial" panose="020B0604020202020204" pitchFamily="34" charset="0"/>
            <a:buNone/>
          </a:pPr>
          <a:r>
            <a:rPr lang="pl-PL" sz="2400" dirty="0"/>
            <a:t>Szacowana alokacja </a:t>
          </a:r>
          <a:r>
            <a:rPr lang="pl-PL" sz="2400" b="1" dirty="0"/>
            <a:t>22 184 000 EUR</a:t>
          </a:r>
          <a:endParaRPr lang="pl-PL" sz="2400" dirty="0"/>
        </a:p>
      </dgm:t>
    </dgm:pt>
    <dgm:pt modelId="{E2127FB6-367F-4B43-9DEF-8ADA16888CAB}" type="sibTrans" cxnId="{A8FDE5E7-57D5-4DB0-9C2C-ECD3960029A7}">
      <dgm:prSet/>
      <dgm:spPr/>
      <dgm:t>
        <a:bodyPr/>
        <a:lstStyle/>
        <a:p>
          <a:endParaRPr lang="pl-PL"/>
        </a:p>
      </dgm:t>
    </dgm:pt>
    <dgm:pt modelId="{468C71EB-60EC-4EE8-9D88-17716C781A38}" type="parTrans" cxnId="{A8FDE5E7-57D5-4DB0-9C2C-ECD3960029A7}">
      <dgm:prSet/>
      <dgm:spPr/>
      <dgm:t>
        <a:bodyPr/>
        <a:lstStyle/>
        <a:p>
          <a:endParaRPr lang="pl-PL"/>
        </a:p>
      </dgm:t>
    </dgm:pt>
    <dgm:pt modelId="{6C50D60C-3D51-4C3B-87B9-43B9749E8E57}" type="pres">
      <dgm:prSet presAssocID="{5F72F5A7-8BDC-4397-BCBE-F8CEB933BA3B}" presName="Name0" presStyleCnt="0">
        <dgm:presLayoutVars>
          <dgm:dir/>
          <dgm:animLvl val="lvl"/>
          <dgm:resizeHandles val="exact"/>
        </dgm:presLayoutVars>
      </dgm:prSet>
      <dgm:spPr/>
    </dgm:pt>
    <dgm:pt modelId="{FF869027-4181-4509-9C44-7FFED85909FB}" type="pres">
      <dgm:prSet presAssocID="{7B67143C-310A-47E5-A07A-7316B59BA323}" presName="composite" presStyleCnt="0"/>
      <dgm:spPr/>
    </dgm:pt>
    <dgm:pt modelId="{C9D06177-77A9-4EF5-8AD9-A910DBA00678}" type="pres">
      <dgm:prSet presAssocID="{7B67143C-310A-47E5-A07A-7316B59BA323}" presName="parTx" presStyleLbl="alignNode1" presStyleIdx="0" presStyleCnt="1" custScaleY="131265" custLinFactNeighborY="-19726">
        <dgm:presLayoutVars>
          <dgm:chMax val="0"/>
          <dgm:chPref val="0"/>
          <dgm:bulletEnabled val="1"/>
        </dgm:presLayoutVars>
      </dgm:prSet>
      <dgm:spPr/>
    </dgm:pt>
    <dgm:pt modelId="{D59481ED-5472-470D-B2E3-268240AD97E7}" type="pres">
      <dgm:prSet presAssocID="{7B67143C-310A-47E5-A07A-7316B59BA323}" presName="desTx" presStyleLbl="alignAccFollowNode1" presStyleIdx="0" presStyleCnt="1" custScaleY="87773" custLinFactNeighborY="5872">
        <dgm:presLayoutVars>
          <dgm:bulletEnabled val="1"/>
        </dgm:presLayoutVars>
      </dgm:prSet>
      <dgm:spPr/>
    </dgm:pt>
  </dgm:ptLst>
  <dgm:cxnLst>
    <dgm:cxn modelId="{DF990617-65DB-4F67-A98C-DC3184A465EF}" srcId="{5F72F5A7-8BDC-4397-BCBE-F8CEB933BA3B}" destId="{7B67143C-310A-47E5-A07A-7316B59BA323}" srcOrd="0" destOrd="0" parTransId="{B3D1ECDD-013B-4447-BC0F-A40AB471B6E8}" sibTransId="{4E7CE666-3CBD-4234-8F22-C0EB6B2123E8}"/>
    <dgm:cxn modelId="{2CE3D545-D2C4-462C-98AC-816D377CA8D1}" type="presOf" srcId="{7B67143C-310A-47E5-A07A-7316B59BA323}" destId="{C9D06177-77A9-4EF5-8AD9-A910DBA00678}" srcOrd="0" destOrd="0" presId="urn:microsoft.com/office/officeart/2005/8/layout/hList1"/>
    <dgm:cxn modelId="{CF5BC067-F5F3-4ABC-B316-465353A6C130}" type="presOf" srcId="{049B4F08-33F3-4E87-A4AD-191368449C94}" destId="{D59481ED-5472-470D-B2E3-268240AD97E7}" srcOrd="0" destOrd="0" presId="urn:microsoft.com/office/officeart/2005/8/layout/hList1"/>
    <dgm:cxn modelId="{DD8837A1-8310-4C14-A659-06CA6DD3665F}" type="presOf" srcId="{5F72F5A7-8BDC-4397-BCBE-F8CEB933BA3B}" destId="{6C50D60C-3D51-4C3B-87B9-43B9749E8E57}" srcOrd="0" destOrd="0" presId="urn:microsoft.com/office/officeart/2005/8/layout/hList1"/>
    <dgm:cxn modelId="{A8FDE5E7-57D5-4DB0-9C2C-ECD3960029A7}" srcId="{7B67143C-310A-47E5-A07A-7316B59BA323}" destId="{049B4F08-33F3-4E87-A4AD-191368449C94}" srcOrd="0" destOrd="0" parTransId="{468C71EB-60EC-4EE8-9D88-17716C781A38}" sibTransId="{E2127FB6-367F-4B43-9DEF-8ADA16888CAB}"/>
    <dgm:cxn modelId="{22D4D56A-63ED-4F96-B392-D5241D722060}" type="presParOf" srcId="{6C50D60C-3D51-4C3B-87B9-43B9749E8E57}" destId="{FF869027-4181-4509-9C44-7FFED85909FB}" srcOrd="0" destOrd="0" presId="urn:microsoft.com/office/officeart/2005/8/layout/hList1"/>
    <dgm:cxn modelId="{9F1D61BD-3DA0-4E82-9AA4-A1D6E512090C}" type="presParOf" srcId="{FF869027-4181-4509-9C44-7FFED85909FB}" destId="{C9D06177-77A9-4EF5-8AD9-A910DBA00678}" srcOrd="0" destOrd="0" presId="urn:microsoft.com/office/officeart/2005/8/layout/hList1"/>
    <dgm:cxn modelId="{D7AA037C-9DED-4F0B-9670-E013CF1E7DD5}" type="presParOf" srcId="{FF869027-4181-4509-9C44-7FFED85909FB}" destId="{D59481ED-5472-470D-B2E3-268240AD97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10F35A-CFCA-4212-866B-3DB89CB2EB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61CDB7-EE6E-4567-BE3F-11CA2A8133A7}">
      <dgm:prSet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pl-PL" sz="2600" b="1" dirty="0">
              <a:solidFill>
                <a:schemeClr val="bg1"/>
              </a:solidFill>
              <a:latin typeface="Calibri"/>
              <a:cs typeface="Calibri"/>
            </a:rPr>
            <a:t>Utworzenie nowego Priorytetu XIII „Edukacja dla obronności”</a:t>
          </a:r>
          <a:endParaRPr lang="en-US" sz="2600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8860CC22-709E-4010-AAD3-D95F12FD93A5}" type="parTrans" cxnId="{DCD145A0-E58A-45DA-A90C-244B977FA406}">
      <dgm:prSet/>
      <dgm:spPr/>
      <dgm:t>
        <a:bodyPr/>
        <a:lstStyle/>
        <a:p>
          <a:pPr algn="just"/>
          <a:endParaRPr lang="pl-PL"/>
        </a:p>
      </dgm:t>
    </dgm:pt>
    <dgm:pt modelId="{2F7E62EF-9764-423F-A0B4-EC7462E991DD}" type="sibTrans" cxnId="{DCD145A0-E58A-45DA-A90C-244B977FA406}">
      <dgm:prSet/>
      <dgm:spPr/>
      <dgm:t>
        <a:bodyPr/>
        <a:lstStyle/>
        <a:p>
          <a:pPr algn="just"/>
          <a:endParaRPr lang="pl-PL"/>
        </a:p>
      </dgm:t>
    </dgm:pt>
    <dgm:pt modelId="{EAFFC9DE-C1A7-42C1-8492-DBB11696C9CB}">
      <dgm:prSet phldr="0"/>
      <dgm:spPr/>
      <dgm:t>
        <a:bodyPr/>
        <a:lstStyle/>
        <a:p>
          <a:pPr algn="just">
            <a:buFontTx/>
            <a:buNone/>
          </a:pPr>
          <a:endParaRPr lang="pl-PL" u="none" dirty="0"/>
        </a:p>
      </dgm:t>
    </dgm:pt>
    <dgm:pt modelId="{E7B6D3B7-DE9B-466D-8D96-AC7D52E3A5F7}" type="parTrans" cxnId="{C073960C-ACCB-440F-8DF9-DEDE6986FF66}">
      <dgm:prSet/>
      <dgm:spPr/>
      <dgm:t>
        <a:bodyPr/>
        <a:lstStyle/>
        <a:p>
          <a:endParaRPr lang="pl-PL"/>
        </a:p>
      </dgm:t>
    </dgm:pt>
    <dgm:pt modelId="{204AB7E7-64D6-4E2D-8025-656845B93689}" type="sibTrans" cxnId="{C073960C-ACCB-440F-8DF9-DEDE6986FF66}">
      <dgm:prSet/>
      <dgm:spPr/>
      <dgm:t>
        <a:bodyPr/>
        <a:lstStyle/>
        <a:p>
          <a:endParaRPr lang="pl-PL"/>
        </a:p>
      </dgm:t>
    </dgm:pt>
    <dgm:pt modelId="{F58B3DD2-DBBD-4D84-BF92-F0FB3B2E32FD}" type="pres">
      <dgm:prSet presAssocID="{C110F35A-CFCA-4212-866B-3DB89CB2EBCC}" presName="linear" presStyleCnt="0">
        <dgm:presLayoutVars>
          <dgm:animLvl val="lvl"/>
          <dgm:resizeHandles val="exact"/>
        </dgm:presLayoutVars>
      </dgm:prSet>
      <dgm:spPr/>
    </dgm:pt>
    <dgm:pt modelId="{CA8A3676-DD4D-4949-8D8D-D7C5DC49A120}" type="pres">
      <dgm:prSet presAssocID="{DB61CDB7-EE6E-4567-BE3F-11CA2A8133A7}" presName="parentText" presStyleLbl="node1" presStyleIdx="0" presStyleCnt="1" custScaleX="96590" custScaleY="34689" custLinFactY="-41970" custLinFactNeighborX="3274" custLinFactNeighborY="-100000">
        <dgm:presLayoutVars>
          <dgm:chMax val="0"/>
          <dgm:bulletEnabled val="1"/>
        </dgm:presLayoutVars>
      </dgm:prSet>
      <dgm:spPr/>
    </dgm:pt>
    <dgm:pt modelId="{6B808468-DAE9-4B02-A9A7-E7983E63FEEE}" type="pres">
      <dgm:prSet presAssocID="{DB61CDB7-EE6E-4567-BE3F-11CA2A8133A7}" presName="childText" presStyleLbl="revTx" presStyleIdx="0" presStyleCnt="1" custScaleY="88993" custLinFactNeighborX="41" custLinFactNeighborY="-4271">
        <dgm:presLayoutVars>
          <dgm:bulletEnabled val="1"/>
        </dgm:presLayoutVars>
      </dgm:prSet>
      <dgm:spPr/>
    </dgm:pt>
  </dgm:ptLst>
  <dgm:cxnLst>
    <dgm:cxn modelId="{C073960C-ACCB-440F-8DF9-DEDE6986FF66}" srcId="{DB61CDB7-EE6E-4567-BE3F-11CA2A8133A7}" destId="{EAFFC9DE-C1A7-42C1-8492-DBB11696C9CB}" srcOrd="0" destOrd="0" parTransId="{E7B6D3B7-DE9B-466D-8D96-AC7D52E3A5F7}" sibTransId="{204AB7E7-64D6-4E2D-8025-656845B93689}"/>
    <dgm:cxn modelId="{5BA41521-B188-4B8B-97A1-CF60073EB3A1}" type="presOf" srcId="{C110F35A-CFCA-4212-866B-3DB89CB2EBCC}" destId="{F58B3DD2-DBBD-4D84-BF92-F0FB3B2E32FD}" srcOrd="0" destOrd="0" presId="urn:microsoft.com/office/officeart/2005/8/layout/vList2"/>
    <dgm:cxn modelId="{1B45DF8C-87EC-48CB-8B23-A4D9BC2AA0A6}" type="presOf" srcId="{DB61CDB7-EE6E-4567-BE3F-11CA2A8133A7}" destId="{CA8A3676-DD4D-4949-8D8D-D7C5DC49A120}" srcOrd="0" destOrd="0" presId="urn:microsoft.com/office/officeart/2005/8/layout/vList2"/>
    <dgm:cxn modelId="{DCD145A0-E58A-45DA-A90C-244B977FA406}" srcId="{C110F35A-CFCA-4212-866B-3DB89CB2EBCC}" destId="{DB61CDB7-EE6E-4567-BE3F-11CA2A8133A7}" srcOrd="0" destOrd="0" parTransId="{8860CC22-709E-4010-AAD3-D95F12FD93A5}" sibTransId="{2F7E62EF-9764-423F-A0B4-EC7462E991DD}"/>
    <dgm:cxn modelId="{E8E0C0EB-AB0B-4A1C-8237-8077850E39F1}" type="presOf" srcId="{EAFFC9DE-C1A7-42C1-8492-DBB11696C9CB}" destId="{6B808468-DAE9-4B02-A9A7-E7983E63FEEE}" srcOrd="0" destOrd="0" presId="urn:microsoft.com/office/officeart/2005/8/layout/vList2"/>
    <dgm:cxn modelId="{05D7C6AA-366B-420B-AFD9-3550BD176B85}" type="presParOf" srcId="{F58B3DD2-DBBD-4D84-BF92-F0FB3B2E32FD}" destId="{CA8A3676-DD4D-4949-8D8D-D7C5DC49A120}" srcOrd="0" destOrd="0" presId="urn:microsoft.com/office/officeart/2005/8/layout/vList2"/>
    <dgm:cxn modelId="{95BDE26E-B7EF-4F80-A9F6-9D33AE5568B2}" type="presParOf" srcId="{F58B3DD2-DBBD-4D84-BF92-F0FB3B2E32FD}" destId="{6B808468-DAE9-4B02-A9A7-E7983E63FEE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72F5A7-8BDC-4397-BCBE-F8CEB933BA3B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3F339A3-C8EE-484F-B8E0-7913526ED54A}">
      <dgm:prSet phldrT="[Tekst]" custT="1"/>
      <dgm:spPr/>
      <dgm:t>
        <a:bodyPr/>
        <a:lstStyle/>
        <a:p>
          <a:pPr>
            <a:buFontTx/>
            <a:buNone/>
          </a:pPr>
          <a:r>
            <a:rPr lang="pl-PL" sz="2400" b="1" u="none" dirty="0"/>
            <a:t>Cele działań</a:t>
          </a:r>
          <a:endParaRPr lang="pl-PL" sz="2400" u="none" dirty="0"/>
        </a:p>
      </dgm:t>
    </dgm:pt>
    <dgm:pt modelId="{89679B21-68A8-42B5-9987-6F432552E271}" type="parTrans" cxnId="{F1CFA74D-312D-4909-B6EA-AE1CFAB92300}">
      <dgm:prSet/>
      <dgm:spPr/>
      <dgm:t>
        <a:bodyPr/>
        <a:lstStyle/>
        <a:p>
          <a:endParaRPr lang="pl-PL"/>
        </a:p>
      </dgm:t>
    </dgm:pt>
    <dgm:pt modelId="{C2D92EF9-18FB-4600-B446-49E0BC1B98F3}" type="sibTrans" cxnId="{F1CFA74D-312D-4909-B6EA-AE1CFAB92300}">
      <dgm:prSet/>
      <dgm:spPr/>
      <dgm:t>
        <a:bodyPr/>
        <a:lstStyle/>
        <a:p>
          <a:endParaRPr lang="pl-PL"/>
        </a:p>
      </dgm:t>
    </dgm:pt>
    <dgm:pt modelId="{7D2FA599-230D-4A0B-B97D-285D46BD7F0C}">
      <dgm:prSet phldrT="[Tekst]"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1900" dirty="0"/>
            <a:t>zwiększenie świadomości obywatelskiej i gotowości do działania, w szczególności w zakresie ochrony cywilnej ludności</a:t>
          </a:r>
        </a:p>
      </dgm:t>
    </dgm:pt>
    <dgm:pt modelId="{45444CC2-BF16-48A5-B58F-304C3911CA2D}" type="sibTrans" cxnId="{E380F1C9-5CE2-440B-8A1B-811DBF5E2149}">
      <dgm:prSet/>
      <dgm:spPr/>
      <dgm:t>
        <a:bodyPr/>
        <a:lstStyle/>
        <a:p>
          <a:endParaRPr lang="pl-PL"/>
        </a:p>
      </dgm:t>
    </dgm:pt>
    <dgm:pt modelId="{BF200047-3D03-4DDD-BF3E-19C721AAD928}" type="parTrans" cxnId="{E380F1C9-5CE2-440B-8A1B-811DBF5E2149}">
      <dgm:prSet/>
      <dgm:spPr/>
      <dgm:t>
        <a:bodyPr/>
        <a:lstStyle/>
        <a:p>
          <a:endParaRPr lang="pl-PL"/>
        </a:p>
      </dgm:t>
    </dgm:pt>
    <dgm:pt modelId="{781CF96D-9F24-4C54-ADA9-33F7CE7B83D0}">
      <dgm:prSet phldrT="[Tekst]"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1900" dirty="0"/>
            <a:t>wzmocnienie lokalnych struktur reagowania kryzysowego (OSP/ratownictwo)</a:t>
          </a:r>
        </a:p>
      </dgm:t>
    </dgm:pt>
    <dgm:pt modelId="{CB7D4360-6E72-4C98-9699-3E8FA1F4867F}" type="sibTrans" cxnId="{2DDEB3B7-FF7F-42DD-95AD-26D152D4E151}">
      <dgm:prSet/>
      <dgm:spPr/>
      <dgm:t>
        <a:bodyPr/>
        <a:lstStyle/>
        <a:p>
          <a:endParaRPr lang="pl-PL"/>
        </a:p>
      </dgm:t>
    </dgm:pt>
    <dgm:pt modelId="{923C88D4-283F-4A4C-A818-44855F4A11B1}" type="parTrans" cxnId="{2DDEB3B7-FF7F-42DD-95AD-26D152D4E151}">
      <dgm:prSet/>
      <dgm:spPr/>
      <dgm:t>
        <a:bodyPr/>
        <a:lstStyle/>
        <a:p>
          <a:endParaRPr lang="pl-PL"/>
        </a:p>
      </dgm:t>
    </dgm:pt>
    <dgm:pt modelId="{35512790-5F46-4D67-89E7-90269383B8A9}">
      <dgm:prSet phldrT="[Tekst]"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1900" dirty="0"/>
            <a:t>poprawa współpracy między mieszkańcami a instytucjami publicznymi i lokalnymi </a:t>
          </a:r>
          <a:r>
            <a:rPr lang="pl-PL" sz="1900" dirty="0" err="1"/>
            <a:t>NGO’s</a:t>
          </a:r>
          <a:r>
            <a:rPr lang="pl-PL" sz="1900" dirty="0"/>
            <a:t> </a:t>
          </a:r>
        </a:p>
      </dgm:t>
    </dgm:pt>
    <dgm:pt modelId="{556AD2EE-C39E-4564-BB34-CDD1A6187445}" type="sibTrans" cxnId="{2F7B1997-0755-4813-9110-33B6EF802A82}">
      <dgm:prSet/>
      <dgm:spPr/>
      <dgm:t>
        <a:bodyPr/>
        <a:lstStyle/>
        <a:p>
          <a:endParaRPr lang="pl-PL"/>
        </a:p>
      </dgm:t>
    </dgm:pt>
    <dgm:pt modelId="{30F40D18-5B2C-4331-A0D2-E85AE9C9C365}" type="parTrans" cxnId="{2F7B1997-0755-4813-9110-33B6EF802A82}">
      <dgm:prSet/>
      <dgm:spPr/>
      <dgm:t>
        <a:bodyPr/>
        <a:lstStyle/>
        <a:p>
          <a:endParaRPr lang="pl-PL"/>
        </a:p>
      </dgm:t>
    </dgm:pt>
    <dgm:pt modelId="{7B1BD017-F85C-45DD-B569-3D57EA5DCA7C}">
      <dgm:prSet phldrT="[Tekst]"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1900" dirty="0"/>
            <a:t>przygotowanie do właściwego zachowania się w sytuacji zagrożenia</a:t>
          </a:r>
        </a:p>
      </dgm:t>
    </dgm:pt>
    <dgm:pt modelId="{55BF9072-1260-48B7-80D4-32827C2B2181}" type="sibTrans" cxnId="{92A50F17-188B-4B23-8091-E8AEF6FA1E2E}">
      <dgm:prSet/>
      <dgm:spPr/>
      <dgm:t>
        <a:bodyPr/>
        <a:lstStyle/>
        <a:p>
          <a:endParaRPr lang="pl-PL"/>
        </a:p>
      </dgm:t>
    </dgm:pt>
    <dgm:pt modelId="{05A34C3D-2143-4E65-981D-CB08CE5D8E44}" type="parTrans" cxnId="{92A50F17-188B-4B23-8091-E8AEF6FA1E2E}">
      <dgm:prSet/>
      <dgm:spPr/>
      <dgm:t>
        <a:bodyPr/>
        <a:lstStyle/>
        <a:p>
          <a:endParaRPr lang="pl-PL"/>
        </a:p>
      </dgm:t>
    </dgm:pt>
    <dgm:pt modelId="{EF440E76-46AE-4AEF-BE55-CB14D71BC8C6}">
      <dgm:prSet phldrT="[Tekst]"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1900" dirty="0"/>
            <a:t>zwiększanie świadomości zagrożeń charakterystycznych dla wojny hybrydowej (np. cyberataki, dezinformacja i przestępczość)</a:t>
          </a:r>
        </a:p>
      </dgm:t>
    </dgm:pt>
    <dgm:pt modelId="{E616D106-C888-41B8-AF14-DFE206E3D0FF}" type="sibTrans" cxnId="{F9C2CC66-9A52-4E84-82AE-E24D1BA7496B}">
      <dgm:prSet/>
      <dgm:spPr/>
      <dgm:t>
        <a:bodyPr/>
        <a:lstStyle/>
        <a:p>
          <a:endParaRPr lang="pl-PL"/>
        </a:p>
      </dgm:t>
    </dgm:pt>
    <dgm:pt modelId="{224E954C-61D4-45B8-9255-BE0BB11A8A16}" type="parTrans" cxnId="{F9C2CC66-9A52-4E84-82AE-E24D1BA7496B}">
      <dgm:prSet/>
      <dgm:spPr/>
      <dgm:t>
        <a:bodyPr/>
        <a:lstStyle/>
        <a:p>
          <a:endParaRPr lang="pl-PL"/>
        </a:p>
      </dgm:t>
    </dgm:pt>
    <dgm:pt modelId="{761C16B8-A879-4615-94BD-01B14391204E}">
      <dgm:prSet phldrT="[Tekst]"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1900" dirty="0"/>
            <a:t>zwiększenie bezpieczeństwa i odporności społecznej w regionie</a:t>
          </a:r>
        </a:p>
      </dgm:t>
    </dgm:pt>
    <dgm:pt modelId="{86839FDE-D491-4E12-BDF4-9DA48A84DC99}" type="sibTrans" cxnId="{524030D4-3A0A-4115-B0F1-29A7AD272507}">
      <dgm:prSet/>
      <dgm:spPr/>
      <dgm:t>
        <a:bodyPr/>
        <a:lstStyle/>
        <a:p>
          <a:endParaRPr lang="pl-PL"/>
        </a:p>
      </dgm:t>
    </dgm:pt>
    <dgm:pt modelId="{C0D66DE4-18BC-48C3-802E-28C15A4181E0}" type="parTrans" cxnId="{524030D4-3A0A-4115-B0F1-29A7AD272507}">
      <dgm:prSet/>
      <dgm:spPr/>
      <dgm:t>
        <a:bodyPr/>
        <a:lstStyle/>
        <a:p>
          <a:endParaRPr lang="pl-PL"/>
        </a:p>
      </dgm:t>
    </dgm:pt>
    <dgm:pt modelId="{6C50D60C-3D51-4C3B-87B9-43B9749E8E57}" type="pres">
      <dgm:prSet presAssocID="{5F72F5A7-8BDC-4397-BCBE-F8CEB933BA3B}" presName="Name0" presStyleCnt="0">
        <dgm:presLayoutVars>
          <dgm:dir/>
          <dgm:animLvl val="lvl"/>
          <dgm:resizeHandles val="exact"/>
        </dgm:presLayoutVars>
      </dgm:prSet>
      <dgm:spPr/>
    </dgm:pt>
    <dgm:pt modelId="{AD39C947-C2F4-4E3C-A23B-B46A5C664AEF}" type="pres">
      <dgm:prSet presAssocID="{13F339A3-C8EE-484F-B8E0-7913526ED54A}" presName="composite" presStyleCnt="0"/>
      <dgm:spPr/>
    </dgm:pt>
    <dgm:pt modelId="{7D523869-0B98-4181-BBED-4819A799D3A7}" type="pres">
      <dgm:prSet presAssocID="{13F339A3-C8EE-484F-B8E0-7913526ED54A}" presName="parTx" presStyleLbl="alignNode1" presStyleIdx="0" presStyleCnt="1" custLinFactNeighborY="-26279">
        <dgm:presLayoutVars>
          <dgm:chMax val="0"/>
          <dgm:chPref val="0"/>
          <dgm:bulletEnabled val="1"/>
        </dgm:presLayoutVars>
      </dgm:prSet>
      <dgm:spPr/>
    </dgm:pt>
    <dgm:pt modelId="{D8BE3DB1-386B-41E3-82B8-F546B53B66F6}" type="pres">
      <dgm:prSet presAssocID="{13F339A3-C8EE-484F-B8E0-7913526ED54A}" presName="desTx" presStyleLbl="alignAccFollowNode1" presStyleIdx="0" presStyleCnt="1" custScaleY="98934" custLinFactNeighborY="-5412">
        <dgm:presLayoutVars>
          <dgm:bulletEnabled val="1"/>
        </dgm:presLayoutVars>
      </dgm:prSet>
      <dgm:spPr/>
    </dgm:pt>
  </dgm:ptLst>
  <dgm:cxnLst>
    <dgm:cxn modelId="{92A50F17-188B-4B23-8091-E8AEF6FA1E2E}" srcId="{13F339A3-C8EE-484F-B8E0-7913526ED54A}" destId="{7B1BD017-F85C-45DD-B569-3D57EA5DCA7C}" srcOrd="3" destOrd="0" parTransId="{05A34C3D-2143-4E65-981D-CB08CE5D8E44}" sibTransId="{55BF9072-1260-48B7-80D4-32827C2B2181}"/>
    <dgm:cxn modelId="{FF988A1B-EA11-49FA-9E21-2BC5E4E7F57F}" type="presOf" srcId="{7B1BD017-F85C-45DD-B569-3D57EA5DCA7C}" destId="{D8BE3DB1-386B-41E3-82B8-F546B53B66F6}" srcOrd="0" destOrd="3" presId="urn:microsoft.com/office/officeart/2005/8/layout/hList1"/>
    <dgm:cxn modelId="{9AF5721F-98C1-4ED1-892E-7682EA6D171C}" type="presOf" srcId="{781CF96D-9F24-4C54-ADA9-33F7CE7B83D0}" destId="{D8BE3DB1-386B-41E3-82B8-F546B53B66F6}" srcOrd="0" destOrd="1" presId="urn:microsoft.com/office/officeart/2005/8/layout/hList1"/>
    <dgm:cxn modelId="{FE66A45D-88BC-41FA-BF8F-49358AC25A0D}" type="presOf" srcId="{7D2FA599-230D-4A0B-B97D-285D46BD7F0C}" destId="{D8BE3DB1-386B-41E3-82B8-F546B53B66F6}" srcOrd="0" destOrd="0" presId="urn:microsoft.com/office/officeart/2005/8/layout/hList1"/>
    <dgm:cxn modelId="{F9C2CC66-9A52-4E84-82AE-E24D1BA7496B}" srcId="{13F339A3-C8EE-484F-B8E0-7913526ED54A}" destId="{EF440E76-46AE-4AEF-BE55-CB14D71BC8C6}" srcOrd="4" destOrd="0" parTransId="{224E954C-61D4-45B8-9255-BE0BB11A8A16}" sibTransId="{E616D106-C888-41B8-AF14-DFE206E3D0FF}"/>
    <dgm:cxn modelId="{F9EB3867-F3A9-4CF5-8F19-E99773F64647}" type="presOf" srcId="{35512790-5F46-4D67-89E7-90269383B8A9}" destId="{D8BE3DB1-386B-41E3-82B8-F546B53B66F6}" srcOrd="0" destOrd="2" presId="urn:microsoft.com/office/officeart/2005/8/layout/hList1"/>
    <dgm:cxn modelId="{F1CFA74D-312D-4909-B6EA-AE1CFAB92300}" srcId="{5F72F5A7-8BDC-4397-BCBE-F8CEB933BA3B}" destId="{13F339A3-C8EE-484F-B8E0-7913526ED54A}" srcOrd="0" destOrd="0" parTransId="{89679B21-68A8-42B5-9987-6F432552E271}" sibTransId="{C2D92EF9-18FB-4600-B446-49E0BC1B98F3}"/>
    <dgm:cxn modelId="{B290F76D-1D28-45DC-A0B2-A6C8463423A9}" type="presOf" srcId="{13F339A3-C8EE-484F-B8E0-7913526ED54A}" destId="{7D523869-0B98-4181-BBED-4819A799D3A7}" srcOrd="0" destOrd="0" presId="urn:microsoft.com/office/officeart/2005/8/layout/hList1"/>
    <dgm:cxn modelId="{2F7B1997-0755-4813-9110-33B6EF802A82}" srcId="{13F339A3-C8EE-484F-B8E0-7913526ED54A}" destId="{35512790-5F46-4D67-89E7-90269383B8A9}" srcOrd="2" destOrd="0" parTransId="{30F40D18-5B2C-4331-A0D2-E85AE9C9C365}" sibTransId="{556AD2EE-C39E-4564-BB34-CDD1A6187445}"/>
    <dgm:cxn modelId="{DD8837A1-8310-4C14-A659-06CA6DD3665F}" type="presOf" srcId="{5F72F5A7-8BDC-4397-BCBE-F8CEB933BA3B}" destId="{6C50D60C-3D51-4C3B-87B9-43B9749E8E57}" srcOrd="0" destOrd="0" presId="urn:microsoft.com/office/officeart/2005/8/layout/hList1"/>
    <dgm:cxn modelId="{2DDEB3B7-FF7F-42DD-95AD-26D152D4E151}" srcId="{13F339A3-C8EE-484F-B8E0-7913526ED54A}" destId="{781CF96D-9F24-4C54-ADA9-33F7CE7B83D0}" srcOrd="1" destOrd="0" parTransId="{923C88D4-283F-4A4C-A818-44855F4A11B1}" sibTransId="{CB7D4360-6E72-4C98-9699-3E8FA1F4867F}"/>
    <dgm:cxn modelId="{D5BF4AC3-2EAB-41A0-B42B-C950C61BACA0}" type="presOf" srcId="{761C16B8-A879-4615-94BD-01B14391204E}" destId="{D8BE3DB1-386B-41E3-82B8-F546B53B66F6}" srcOrd="0" destOrd="5" presId="urn:microsoft.com/office/officeart/2005/8/layout/hList1"/>
    <dgm:cxn modelId="{E380F1C9-5CE2-440B-8A1B-811DBF5E2149}" srcId="{13F339A3-C8EE-484F-B8E0-7913526ED54A}" destId="{7D2FA599-230D-4A0B-B97D-285D46BD7F0C}" srcOrd="0" destOrd="0" parTransId="{BF200047-3D03-4DDD-BF3E-19C721AAD928}" sibTransId="{45444CC2-BF16-48A5-B58F-304C3911CA2D}"/>
    <dgm:cxn modelId="{524030D4-3A0A-4115-B0F1-29A7AD272507}" srcId="{13F339A3-C8EE-484F-B8E0-7913526ED54A}" destId="{761C16B8-A879-4615-94BD-01B14391204E}" srcOrd="5" destOrd="0" parTransId="{C0D66DE4-18BC-48C3-802E-28C15A4181E0}" sibTransId="{86839FDE-D491-4E12-BDF4-9DA48A84DC99}"/>
    <dgm:cxn modelId="{5D96A9DB-BF6C-47C0-BC05-CD75A980ABC2}" type="presOf" srcId="{EF440E76-46AE-4AEF-BE55-CB14D71BC8C6}" destId="{D8BE3DB1-386B-41E3-82B8-F546B53B66F6}" srcOrd="0" destOrd="4" presId="urn:microsoft.com/office/officeart/2005/8/layout/hList1"/>
    <dgm:cxn modelId="{F298ED39-600F-4F76-81CB-1210B20F6B8E}" type="presParOf" srcId="{6C50D60C-3D51-4C3B-87B9-43B9749E8E57}" destId="{AD39C947-C2F4-4E3C-A23B-B46A5C664AEF}" srcOrd="0" destOrd="0" presId="urn:microsoft.com/office/officeart/2005/8/layout/hList1"/>
    <dgm:cxn modelId="{A802BA5A-03D7-488C-8778-610D75E21F2C}" type="presParOf" srcId="{AD39C947-C2F4-4E3C-A23B-B46A5C664AEF}" destId="{7D523869-0B98-4181-BBED-4819A799D3A7}" srcOrd="0" destOrd="0" presId="urn:microsoft.com/office/officeart/2005/8/layout/hList1"/>
    <dgm:cxn modelId="{978AF931-6DD0-4F28-93F6-B9E6508C80FA}" type="presParOf" srcId="{AD39C947-C2F4-4E3C-A23B-B46A5C664AEF}" destId="{D8BE3DB1-386B-41E3-82B8-F546B53B66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10F35A-CFCA-4212-866B-3DB89CB2EB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61CDB7-EE6E-4567-BE3F-11CA2A8133A7}">
      <dgm:prSet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pl-PL" sz="2600" b="1" dirty="0">
              <a:solidFill>
                <a:schemeClr val="bg1"/>
              </a:solidFill>
              <a:latin typeface="Calibri"/>
              <a:cs typeface="Calibri"/>
            </a:rPr>
            <a:t>Utworzenie nowego Priorytetu XIII „Edukacja dla obronności”</a:t>
          </a:r>
          <a:endParaRPr lang="en-US" sz="2600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8860CC22-709E-4010-AAD3-D95F12FD93A5}" type="parTrans" cxnId="{DCD145A0-E58A-45DA-A90C-244B977FA406}">
      <dgm:prSet/>
      <dgm:spPr/>
      <dgm:t>
        <a:bodyPr/>
        <a:lstStyle/>
        <a:p>
          <a:pPr algn="just"/>
          <a:endParaRPr lang="pl-PL"/>
        </a:p>
      </dgm:t>
    </dgm:pt>
    <dgm:pt modelId="{2F7E62EF-9764-423F-A0B4-EC7462E991DD}" type="sibTrans" cxnId="{DCD145A0-E58A-45DA-A90C-244B977FA406}">
      <dgm:prSet/>
      <dgm:spPr/>
      <dgm:t>
        <a:bodyPr/>
        <a:lstStyle/>
        <a:p>
          <a:pPr algn="just"/>
          <a:endParaRPr lang="pl-PL"/>
        </a:p>
      </dgm:t>
    </dgm:pt>
    <dgm:pt modelId="{EAFFC9DE-C1A7-42C1-8492-DBB11696C9CB}">
      <dgm:prSet phldr="0"/>
      <dgm:spPr/>
      <dgm:t>
        <a:bodyPr/>
        <a:lstStyle/>
        <a:p>
          <a:pPr algn="just">
            <a:buFontTx/>
            <a:buNone/>
          </a:pPr>
          <a:endParaRPr lang="pl-PL" u="none" dirty="0"/>
        </a:p>
      </dgm:t>
    </dgm:pt>
    <dgm:pt modelId="{E7B6D3B7-DE9B-466D-8D96-AC7D52E3A5F7}" type="parTrans" cxnId="{C073960C-ACCB-440F-8DF9-DEDE6986FF66}">
      <dgm:prSet/>
      <dgm:spPr/>
      <dgm:t>
        <a:bodyPr/>
        <a:lstStyle/>
        <a:p>
          <a:endParaRPr lang="pl-PL"/>
        </a:p>
      </dgm:t>
    </dgm:pt>
    <dgm:pt modelId="{204AB7E7-64D6-4E2D-8025-656845B93689}" type="sibTrans" cxnId="{C073960C-ACCB-440F-8DF9-DEDE6986FF66}">
      <dgm:prSet/>
      <dgm:spPr/>
      <dgm:t>
        <a:bodyPr/>
        <a:lstStyle/>
        <a:p>
          <a:endParaRPr lang="pl-PL"/>
        </a:p>
      </dgm:t>
    </dgm:pt>
    <dgm:pt modelId="{F58B3DD2-DBBD-4D84-BF92-F0FB3B2E32FD}" type="pres">
      <dgm:prSet presAssocID="{C110F35A-CFCA-4212-866B-3DB89CB2EBCC}" presName="linear" presStyleCnt="0">
        <dgm:presLayoutVars>
          <dgm:animLvl val="lvl"/>
          <dgm:resizeHandles val="exact"/>
        </dgm:presLayoutVars>
      </dgm:prSet>
      <dgm:spPr/>
    </dgm:pt>
    <dgm:pt modelId="{CA8A3676-DD4D-4949-8D8D-D7C5DC49A120}" type="pres">
      <dgm:prSet presAssocID="{DB61CDB7-EE6E-4567-BE3F-11CA2A8133A7}" presName="parentText" presStyleLbl="node1" presStyleIdx="0" presStyleCnt="1" custScaleX="91117" custScaleY="34689" custLinFactY="-43305" custLinFactNeighborX="-41" custLinFactNeighborY="-100000">
        <dgm:presLayoutVars>
          <dgm:chMax val="0"/>
          <dgm:bulletEnabled val="1"/>
        </dgm:presLayoutVars>
      </dgm:prSet>
      <dgm:spPr/>
    </dgm:pt>
    <dgm:pt modelId="{6B808468-DAE9-4B02-A9A7-E7983E63FEEE}" type="pres">
      <dgm:prSet presAssocID="{DB61CDB7-EE6E-4567-BE3F-11CA2A8133A7}" presName="childText" presStyleLbl="revTx" presStyleIdx="0" presStyleCnt="1" custScaleY="88993" custLinFactNeighborX="41" custLinFactNeighborY="-4271">
        <dgm:presLayoutVars>
          <dgm:bulletEnabled val="1"/>
        </dgm:presLayoutVars>
      </dgm:prSet>
      <dgm:spPr/>
    </dgm:pt>
  </dgm:ptLst>
  <dgm:cxnLst>
    <dgm:cxn modelId="{C073960C-ACCB-440F-8DF9-DEDE6986FF66}" srcId="{DB61CDB7-EE6E-4567-BE3F-11CA2A8133A7}" destId="{EAFFC9DE-C1A7-42C1-8492-DBB11696C9CB}" srcOrd="0" destOrd="0" parTransId="{E7B6D3B7-DE9B-466D-8D96-AC7D52E3A5F7}" sibTransId="{204AB7E7-64D6-4E2D-8025-656845B93689}"/>
    <dgm:cxn modelId="{5BA41521-B188-4B8B-97A1-CF60073EB3A1}" type="presOf" srcId="{C110F35A-CFCA-4212-866B-3DB89CB2EBCC}" destId="{F58B3DD2-DBBD-4D84-BF92-F0FB3B2E32FD}" srcOrd="0" destOrd="0" presId="urn:microsoft.com/office/officeart/2005/8/layout/vList2"/>
    <dgm:cxn modelId="{1B45DF8C-87EC-48CB-8B23-A4D9BC2AA0A6}" type="presOf" srcId="{DB61CDB7-EE6E-4567-BE3F-11CA2A8133A7}" destId="{CA8A3676-DD4D-4949-8D8D-D7C5DC49A120}" srcOrd="0" destOrd="0" presId="urn:microsoft.com/office/officeart/2005/8/layout/vList2"/>
    <dgm:cxn modelId="{DCD145A0-E58A-45DA-A90C-244B977FA406}" srcId="{C110F35A-CFCA-4212-866B-3DB89CB2EBCC}" destId="{DB61CDB7-EE6E-4567-BE3F-11CA2A8133A7}" srcOrd="0" destOrd="0" parTransId="{8860CC22-709E-4010-AAD3-D95F12FD93A5}" sibTransId="{2F7E62EF-9764-423F-A0B4-EC7462E991DD}"/>
    <dgm:cxn modelId="{E8E0C0EB-AB0B-4A1C-8237-8077850E39F1}" type="presOf" srcId="{EAFFC9DE-C1A7-42C1-8492-DBB11696C9CB}" destId="{6B808468-DAE9-4B02-A9A7-E7983E63FEEE}" srcOrd="0" destOrd="0" presId="urn:microsoft.com/office/officeart/2005/8/layout/vList2"/>
    <dgm:cxn modelId="{05D7C6AA-366B-420B-AFD9-3550BD176B85}" type="presParOf" srcId="{F58B3DD2-DBBD-4D84-BF92-F0FB3B2E32FD}" destId="{CA8A3676-DD4D-4949-8D8D-D7C5DC49A120}" srcOrd="0" destOrd="0" presId="urn:microsoft.com/office/officeart/2005/8/layout/vList2"/>
    <dgm:cxn modelId="{95BDE26E-B7EF-4F80-A9F6-9D33AE5568B2}" type="presParOf" srcId="{F58B3DD2-DBBD-4D84-BF92-F0FB3B2E32FD}" destId="{6B808468-DAE9-4B02-A9A7-E7983E63FEE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72F5A7-8BDC-4397-BCBE-F8CEB933BA3B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3F339A3-C8EE-484F-B8E0-7913526ED54A}">
      <dgm:prSet phldrT="[Tekst]" custT="1"/>
      <dgm:spPr/>
      <dgm:t>
        <a:bodyPr/>
        <a:lstStyle/>
        <a:p>
          <a:pPr>
            <a:buFontTx/>
            <a:buNone/>
          </a:pPr>
          <a:r>
            <a:rPr lang="pl-PL" sz="2400" b="1" dirty="0"/>
            <a:t>Zakres wsparcia szkoleniowego</a:t>
          </a:r>
          <a:endParaRPr lang="pl-PL" sz="2400" u="none" dirty="0"/>
        </a:p>
      </dgm:t>
    </dgm:pt>
    <dgm:pt modelId="{89679B21-68A8-42B5-9987-6F432552E271}" type="parTrans" cxnId="{F1CFA74D-312D-4909-B6EA-AE1CFAB92300}">
      <dgm:prSet/>
      <dgm:spPr/>
      <dgm:t>
        <a:bodyPr/>
        <a:lstStyle/>
        <a:p>
          <a:endParaRPr lang="pl-PL"/>
        </a:p>
      </dgm:t>
    </dgm:pt>
    <dgm:pt modelId="{C2D92EF9-18FB-4600-B446-49E0BC1B98F3}" type="sibTrans" cxnId="{F1CFA74D-312D-4909-B6EA-AE1CFAB92300}">
      <dgm:prSet/>
      <dgm:spPr/>
      <dgm:t>
        <a:bodyPr/>
        <a:lstStyle/>
        <a:p>
          <a:endParaRPr lang="pl-PL"/>
        </a:p>
      </dgm:t>
    </dgm:pt>
    <dgm:pt modelId="{7D2FA599-230D-4A0B-B97D-285D46BD7F0C}">
      <dgm:prSet phldrT="[Tekst]"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2000" dirty="0"/>
            <a:t>zachowanie w sytuacjach kryzysowych</a:t>
          </a:r>
        </a:p>
      </dgm:t>
    </dgm:pt>
    <dgm:pt modelId="{45444CC2-BF16-48A5-B58F-304C3911CA2D}" type="sibTrans" cxnId="{E380F1C9-5CE2-440B-8A1B-811DBF5E2149}">
      <dgm:prSet/>
      <dgm:spPr/>
      <dgm:t>
        <a:bodyPr/>
        <a:lstStyle/>
        <a:p>
          <a:endParaRPr lang="pl-PL"/>
        </a:p>
      </dgm:t>
    </dgm:pt>
    <dgm:pt modelId="{BF200047-3D03-4DDD-BF3E-19C721AAD928}" type="parTrans" cxnId="{E380F1C9-5CE2-440B-8A1B-811DBF5E2149}">
      <dgm:prSet/>
      <dgm:spPr/>
      <dgm:t>
        <a:bodyPr/>
        <a:lstStyle/>
        <a:p>
          <a:endParaRPr lang="pl-PL"/>
        </a:p>
      </dgm:t>
    </dgm:pt>
    <dgm:pt modelId="{138B15E8-DE9C-482B-BEDC-DAFAD8765581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endParaRPr lang="pl-PL" sz="1600" dirty="0"/>
        </a:p>
      </dgm:t>
    </dgm:pt>
    <dgm:pt modelId="{6F884D13-82DC-4F53-AB27-9CDC39539EE9}" type="parTrans" cxnId="{5FC6DDAF-3B3D-41B1-BAB1-612641EDAE06}">
      <dgm:prSet/>
      <dgm:spPr/>
      <dgm:t>
        <a:bodyPr/>
        <a:lstStyle/>
        <a:p>
          <a:endParaRPr lang="pl-PL"/>
        </a:p>
      </dgm:t>
    </dgm:pt>
    <dgm:pt modelId="{A736D293-691B-40AB-AAFC-C1E96EEF937F}" type="sibTrans" cxnId="{5FC6DDAF-3B3D-41B1-BAB1-612641EDAE06}">
      <dgm:prSet/>
      <dgm:spPr/>
      <dgm:t>
        <a:bodyPr/>
        <a:lstStyle/>
        <a:p>
          <a:endParaRPr lang="pl-PL"/>
        </a:p>
      </dgm:t>
    </dgm:pt>
    <dgm:pt modelId="{6EBDC151-3729-43AF-B9BD-123EB19D3FBA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endParaRPr lang="pl-PL" sz="1600" dirty="0"/>
        </a:p>
      </dgm:t>
    </dgm:pt>
    <dgm:pt modelId="{B75E4D36-D54B-464C-80B6-B911C2D244C1}" type="parTrans" cxnId="{37C2CF1E-43EF-468E-8D44-E4B9EC30169A}">
      <dgm:prSet/>
      <dgm:spPr/>
      <dgm:t>
        <a:bodyPr/>
        <a:lstStyle/>
        <a:p>
          <a:endParaRPr lang="pl-PL"/>
        </a:p>
      </dgm:t>
    </dgm:pt>
    <dgm:pt modelId="{A6E86954-9B6D-4058-AEED-FC2369BD5BC8}" type="sibTrans" cxnId="{37C2CF1E-43EF-468E-8D44-E4B9EC30169A}">
      <dgm:prSet/>
      <dgm:spPr/>
      <dgm:t>
        <a:bodyPr/>
        <a:lstStyle/>
        <a:p>
          <a:endParaRPr lang="pl-PL"/>
        </a:p>
      </dgm:t>
    </dgm:pt>
    <dgm:pt modelId="{7C18A914-01BB-4023-B96E-6D1941BE1ECC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endParaRPr lang="pl-PL" sz="1600" dirty="0"/>
        </a:p>
      </dgm:t>
    </dgm:pt>
    <dgm:pt modelId="{7A898475-54DD-42AF-9FA1-E0A850BF5462}" type="parTrans" cxnId="{1CCDA018-BE33-4277-97DA-E240B0BA68D4}">
      <dgm:prSet/>
      <dgm:spPr/>
      <dgm:t>
        <a:bodyPr/>
        <a:lstStyle/>
        <a:p>
          <a:endParaRPr lang="pl-PL"/>
        </a:p>
      </dgm:t>
    </dgm:pt>
    <dgm:pt modelId="{3F1E5AAC-4AFB-45EE-B4B4-B6EA18871609}" type="sibTrans" cxnId="{1CCDA018-BE33-4277-97DA-E240B0BA68D4}">
      <dgm:prSet/>
      <dgm:spPr/>
      <dgm:t>
        <a:bodyPr/>
        <a:lstStyle/>
        <a:p>
          <a:endParaRPr lang="pl-PL"/>
        </a:p>
      </dgm:t>
    </dgm:pt>
    <dgm:pt modelId="{C273A22C-1FB5-4C35-BAE6-7AEF0580C17B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endParaRPr lang="pl-PL" sz="1600" dirty="0"/>
        </a:p>
      </dgm:t>
    </dgm:pt>
    <dgm:pt modelId="{143E6149-4780-4105-9F19-A06B3C0DD890}" type="parTrans" cxnId="{67CF5AA0-A882-4EE6-B130-1D88BDC6B532}">
      <dgm:prSet/>
      <dgm:spPr/>
      <dgm:t>
        <a:bodyPr/>
        <a:lstStyle/>
        <a:p>
          <a:endParaRPr lang="pl-PL"/>
        </a:p>
      </dgm:t>
    </dgm:pt>
    <dgm:pt modelId="{ED61B744-3EE4-43AD-9159-CAAC77EAFFDF}" type="sibTrans" cxnId="{67CF5AA0-A882-4EE6-B130-1D88BDC6B532}">
      <dgm:prSet/>
      <dgm:spPr/>
      <dgm:t>
        <a:bodyPr/>
        <a:lstStyle/>
        <a:p>
          <a:endParaRPr lang="pl-PL"/>
        </a:p>
      </dgm:t>
    </dgm:pt>
    <dgm:pt modelId="{5E141F68-3D27-4CA2-9AD1-FF3D08BBE534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endParaRPr lang="pl-PL" sz="1600" dirty="0"/>
        </a:p>
      </dgm:t>
    </dgm:pt>
    <dgm:pt modelId="{1EF22309-EB25-412B-9DBB-76CDF6DA2EB8}" type="parTrans" cxnId="{8BB94607-CC73-4515-A4C2-7BB894189AEB}">
      <dgm:prSet/>
      <dgm:spPr/>
      <dgm:t>
        <a:bodyPr/>
        <a:lstStyle/>
        <a:p>
          <a:endParaRPr lang="pl-PL"/>
        </a:p>
      </dgm:t>
    </dgm:pt>
    <dgm:pt modelId="{1264CC19-3596-4B6A-B311-E5DECF87034C}" type="sibTrans" cxnId="{8BB94607-CC73-4515-A4C2-7BB894189AEB}">
      <dgm:prSet/>
      <dgm:spPr/>
      <dgm:t>
        <a:bodyPr/>
        <a:lstStyle/>
        <a:p>
          <a:endParaRPr lang="pl-PL"/>
        </a:p>
      </dgm:t>
    </dgm:pt>
    <dgm:pt modelId="{46D7AA52-031D-46CB-8688-86466A0B9710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endParaRPr lang="pl-PL" sz="1600" dirty="0"/>
        </a:p>
      </dgm:t>
    </dgm:pt>
    <dgm:pt modelId="{91394704-4B82-44E1-B3D3-3EB0298501F7}" type="parTrans" cxnId="{29208181-B52F-4A40-A2EE-AC902F14DB8C}">
      <dgm:prSet/>
      <dgm:spPr/>
      <dgm:t>
        <a:bodyPr/>
        <a:lstStyle/>
        <a:p>
          <a:endParaRPr lang="pl-PL"/>
        </a:p>
      </dgm:t>
    </dgm:pt>
    <dgm:pt modelId="{A69CC484-FB94-4AAB-ADDE-CF7F7855E133}" type="sibTrans" cxnId="{29208181-B52F-4A40-A2EE-AC902F14DB8C}">
      <dgm:prSet/>
      <dgm:spPr/>
      <dgm:t>
        <a:bodyPr/>
        <a:lstStyle/>
        <a:p>
          <a:endParaRPr lang="pl-PL"/>
        </a:p>
      </dgm:t>
    </dgm:pt>
    <dgm:pt modelId="{23531F87-6E52-416E-8585-B24CCAE3659A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endParaRPr lang="pl-PL" sz="1600" dirty="0"/>
        </a:p>
      </dgm:t>
    </dgm:pt>
    <dgm:pt modelId="{BD35ACE4-7D26-48F1-AE33-A47C8F504DE3}" type="parTrans" cxnId="{BC143BEE-7480-4E0F-8E30-8040CE7FE000}">
      <dgm:prSet/>
      <dgm:spPr/>
      <dgm:t>
        <a:bodyPr/>
        <a:lstStyle/>
        <a:p>
          <a:endParaRPr lang="pl-PL"/>
        </a:p>
      </dgm:t>
    </dgm:pt>
    <dgm:pt modelId="{9E288190-E311-4DAF-8E5E-DD12AE478DF9}" type="sibTrans" cxnId="{BC143BEE-7480-4E0F-8E30-8040CE7FE000}">
      <dgm:prSet/>
      <dgm:spPr/>
      <dgm:t>
        <a:bodyPr/>
        <a:lstStyle/>
        <a:p>
          <a:endParaRPr lang="pl-PL"/>
        </a:p>
      </dgm:t>
    </dgm:pt>
    <dgm:pt modelId="{EC00AB90-4A47-472C-8393-56FEA4C9F677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endParaRPr lang="pl-PL" sz="1600" dirty="0"/>
        </a:p>
      </dgm:t>
    </dgm:pt>
    <dgm:pt modelId="{37A0DA3B-138C-479F-B168-7219367718C1}" type="parTrans" cxnId="{4E7B1E08-DC94-4114-96FF-44F4D8F8C462}">
      <dgm:prSet/>
      <dgm:spPr/>
      <dgm:t>
        <a:bodyPr/>
        <a:lstStyle/>
        <a:p>
          <a:endParaRPr lang="pl-PL"/>
        </a:p>
      </dgm:t>
    </dgm:pt>
    <dgm:pt modelId="{BB200B89-B4CF-4EBD-96D3-40532946B20E}" type="sibTrans" cxnId="{4E7B1E08-DC94-4114-96FF-44F4D8F8C462}">
      <dgm:prSet/>
      <dgm:spPr/>
      <dgm:t>
        <a:bodyPr/>
        <a:lstStyle/>
        <a:p>
          <a:endParaRPr lang="pl-PL"/>
        </a:p>
      </dgm:t>
    </dgm:pt>
    <dgm:pt modelId="{7A078904-8A1B-4AB0-B17A-2F04C959127B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endParaRPr lang="pl-PL" sz="1600" dirty="0"/>
        </a:p>
      </dgm:t>
    </dgm:pt>
    <dgm:pt modelId="{ED6C7CB1-51B3-4308-94D1-D5597BD0ABCE}" type="parTrans" cxnId="{AF92AFBB-2B28-44D0-8204-46BF642CD27C}">
      <dgm:prSet/>
      <dgm:spPr/>
      <dgm:t>
        <a:bodyPr/>
        <a:lstStyle/>
        <a:p>
          <a:endParaRPr lang="pl-PL"/>
        </a:p>
      </dgm:t>
    </dgm:pt>
    <dgm:pt modelId="{9FC75176-C8E7-4E06-AB3F-B2D52DB914D6}" type="sibTrans" cxnId="{AF92AFBB-2B28-44D0-8204-46BF642CD27C}">
      <dgm:prSet/>
      <dgm:spPr/>
      <dgm:t>
        <a:bodyPr/>
        <a:lstStyle/>
        <a:p>
          <a:endParaRPr lang="pl-PL"/>
        </a:p>
      </dgm:t>
    </dgm:pt>
    <dgm:pt modelId="{F76D4489-DC63-4171-8F75-84796CC33CAD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endParaRPr lang="pl-PL" sz="1800" dirty="0"/>
        </a:p>
      </dgm:t>
    </dgm:pt>
    <dgm:pt modelId="{EAC8F449-0F67-45F5-ADC5-E59885AF777B}" type="parTrans" cxnId="{C1411795-74B3-4450-B7E2-9C9BEC32D208}">
      <dgm:prSet/>
      <dgm:spPr/>
      <dgm:t>
        <a:bodyPr/>
        <a:lstStyle/>
        <a:p>
          <a:endParaRPr lang="pl-PL"/>
        </a:p>
      </dgm:t>
    </dgm:pt>
    <dgm:pt modelId="{75BFCA69-28A9-45CA-8E22-3BF573552D8A}" type="sibTrans" cxnId="{C1411795-74B3-4450-B7E2-9C9BEC32D208}">
      <dgm:prSet/>
      <dgm:spPr/>
      <dgm:t>
        <a:bodyPr/>
        <a:lstStyle/>
        <a:p>
          <a:endParaRPr lang="pl-PL"/>
        </a:p>
      </dgm:t>
    </dgm:pt>
    <dgm:pt modelId="{EBA93B19-68EE-402E-AE42-D0C7A1902256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None/>
          </a:pPr>
          <a:endParaRPr lang="pl-PL" sz="1600" dirty="0"/>
        </a:p>
      </dgm:t>
    </dgm:pt>
    <dgm:pt modelId="{B7C0FE3B-6B74-4821-B0F1-6F40C14E74FF}" type="parTrans" cxnId="{F1152934-02CB-4FE3-9F2A-C3F72776F2B7}">
      <dgm:prSet/>
      <dgm:spPr/>
      <dgm:t>
        <a:bodyPr/>
        <a:lstStyle/>
        <a:p>
          <a:endParaRPr lang="pl-PL"/>
        </a:p>
      </dgm:t>
    </dgm:pt>
    <dgm:pt modelId="{34833F2E-2E28-4F1F-88AA-761A4A895A4A}" type="sibTrans" cxnId="{F1152934-02CB-4FE3-9F2A-C3F72776F2B7}">
      <dgm:prSet/>
      <dgm:spPr/>
      <dgm:t>
        <a:bodyPr/>
        <a:lstStyle/>
        <a:p>
          <a:endParaRPr lang="pl-PL"/>
        </a:p>
      </dgm:t>
    </dgm:pt>
    <dgm:pt modelId="{57324410-D1F6-468E-B63B-91066A5A6484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endParaRPr lang="pl-PL" sz="1600" dirty="0"/>
        </a:p>
      </dgm:t>
    </dgm:pt>
    <dgm:pt modelId="{7BB14BC7-E491-427B-807E-F90F81A60252}" type="parTrans" cxnId="{03095B53-984D-4A56-AF0A-BC662C4629B6}">
      <dgm:prSet/>
      <dgm:spPr/>
      <dgm:t>
        <a:bodyPr/>
        <a:lstStyle/>
        <a:p>
          <a:endParaRPr lang="pl-PL"/>
        </a:p>
      </dgm:t>
    </dgm:pt>
    <dgm:pt modelId="{3B146729-E2B3-4748-87D4-6FBFA491AA65}" type="sibTrans" cxnId="{03095B53-984D-4A56-AF0A-BC662C4629B6}">
      <dgm:prSet/>
      <dgm:spPr/>
      <dgm:t>
        <a:bodyPr/>
        <a:lstStyle/>
        <a:p>
          <a:endParaRPr lang="pl-PL"/>
        </a:p>
      </dgm:t>
    </dgm:pt>
    <dgm:pt modelId="{CEBCA5C8-331A-46C6-B21A-38DE4E9AE693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2000" dirty="0"/>
            <a:t>znajomość struktur obronnych i systemów ochrony ludności</a:t>
          </a:r>
        </a:p>
      </dgm:t>
    </dgm:pt>
    <dgm:pt modelId="{95D81A01-4130-47FE-B4A8-4EFB9D7D71D0}" type="parTrans" cxnId="{5419C1C6-7F0B-4733-916F-EFBFD87BE889}">
      <dgm:prSet/>
      <dgm:spPr/>
      <dgm:t>
        <a:bodyPr/>
        <a:lstStyle/>
        <a:p>
          <a:endParaRPr lang="pl-PL"/>
        </a:p>
      </dgm:t>
    </dgm:pt>
    <dgm:pt modelId="{A257D73C-6238-4291-9FB4-B64B6DBA94A9}" type="sibTrans" cxnId="{5419C1C6-7F0B-4733-916F-EFBFD87BE889}">
      <dgm:prSet/>
      <dgm:spPr/>
      <dgm:t>
        <a:bodyPr/>
        <a:lstStyle/>
        <a:p>
          <a:endParaRPr lang="pl-PL"/>
        </a:p>
      </dgm:t>
    </dgm:pt>
    <dgm:pt modelId="{39E17C6C-1482-4A62-A6B1-8C72D298756E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2000" dirty="0"/>
            <a:t>udział w ćwiczeniach (symulacjach kryzysowych)</a:t>
          </a:r>
        </a:p>
      </dgm:t>
    </dgm:pt>
    <dgm:pt modelId="{390A486E-92EA-42E6-9B64-D18A5ECF9E35}" type="parTrans" cxnId="{5B302FDF-CAE9-406F-BBEA-2E9668DD35E7}">
      <dgm:prSet/>
      <dgm:spPr/>
      <dgm:t>
        <a:bodyPr/>
        <a:lstStyle/>
        <a:p>
          <a:endParaRPr lang="pl-PL"/>
        </a:p>
      </dgm:t>
    </dgm:pt>
    <dgm:pt modelId="{B462B189-F874-4E6A-9CFE-52DF14DCE53A}" type="sibTrans" cxnId="{5B302FDF-CAE9-406F-BBEA-2E9668DD35E7}">
      <dgm:prSet/>
      <dgm:spPr/>
      <dgm:t>
        <a:bodyPr/>
        <a:lstStyle/>
        <a:p>
          <a:endParaRPr lang="pl-PL"/>
        </a:p>
      </dgm:t>
    </dgm:pt>
    <dgm:pt modelId="{641A263B-EE5C-4ED2-8056-988F37D2E863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2000" dirty="0"/>
            <a:t>podstawy pierwszej pomocy </a:t>
          </a:r>
        </a:p>
      </dgm:t>
    </dgm:pt>
    <dgm:pt modelId="{505152E4-12CE-4490-92FF-85791242F8E0}" type="parTrans" cxnId="{DCAA8386-3F39-4338-B184-D36E4234C76E}">
      <dgm:prSet/>
      <dgm:spPr/>
      <dgm:t>
        <a:bodyPr/>
        <a:lstStyle/>
        <a:p>
          <a:endParaRPr lang="pl-PL"/>
        </a:p>
      </dgm:t>
    </dgm:pt>
    <dgm:pt modelId="{9FDE9AB4-630C-4907-AA67-2E18B0E7F771}" type="sibTrans" cxnId="{DCAA8386-3F39-4338-B184-D36E4234C76E}">
      <dgm:prSet/>
      <dgm:spPr/>
      <dgm:t>
        <a:bodyPr/>
        <a:lstStyle/>
        <a:p>
          <a:endParaRPr lang="pl-PL"/>
        </a:p>
      </dgm:t>
    </dgm:pt>
    <dgm:pt modelId="{D032D336-54F9-4B14-934E-CCCCBC16EEEC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2000" dirty="0"/>
            <a:t>umiejętność korzystania z systemów ostrzegania i komunikacji kryzysowej</a:t>
          </a:r>
        </a:p>
      </dgm:t>
    </dgm:pt>
    <dgm:pt modelId="{FC3FF348-DBC5-40BD-85D8-15C699ECE526}" type="parTrans" cxnId="{72A75C5E-B8A5-470F-9E7A-5E340FD35D22}">
      <dgm:prSet/>
      <dgm:spPr/>
      <dgm:t>
        <a:bodyPr/>
        <a:lstStyle/>
        <a:p>
          <a:endParaRPr lang="pl-PL"/>
        </a:p>
      </dgm:t>
    </dgm:pt>
    <dgm:pt modelId="{A7BEE85E-86BE-4339-BCBA-BE4DF5C7DE3D}" type="sibTrans" cxnId="{72A75C5E-B8A5-470F-9E7A-5E340FD35D22}">
      <dgm:prSet/>
      <dgm:spPr/>
      <dgm:t>
        <a:bodyPr/>
        <a:lstStyle/>
        <a:p>
          <a:endParaRPr lang="pl-PL"/>
        </a:p>
      </dgm:t>
    </dgm:pt>
    <dgm:pt modelId="{B580CE5F-FB6A-44D8-8D82-540A1588A250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2000" dirty="0" err="1"/>
            <a:t>cyberbezpieczeństwo</a:t>
          </a:r>
          <a:r>
            <a:rPr lang="pl-PL" sz="2000" dirty="0"/>
            <a:t> i dezinformacja</a:t>
          </a:r>
        </a:p>
      </dgm:t>
    </dgm:pt>
    <dgm:pt modelId="{E9A06F11-A627-434D-849B-645FA41119CF}" type="parTrans" cxnId="{AEABB3EC-A2A5-4107-9A34-BB2221947652}">
      <dgm:prSet/>
      <dgm:spPr/>
      <dgm:t>
        <a:bodyPr/>
        <a:lstStyle/>
        <a:p>
          <a:endParaRPr lang="pl-PL"/>
        </a:p>
      </dgm:t>
    </dgm:pt>
    <dgm:pt modelId="{6C1B4F38-ABC0-4288-A2C7-6F8CC2A7E5FB}" type="sibTrans" cxnId="{AEABB3EC-A2A5-4107-9A34-BB2221947652}">
      <dgm:prSet/>
      <dgm:spPr/>
      <dgm:t>
        <a:bodyPr/>
        <a:lstStyle/>
        <a:p>
          <a:endParaRPr lang="pl-PL"/>
        </a:p>
      </dgm:t>
    </dgm:pt>
    <dgm:pt modelId="{2D04E9B2-15CD-46A1-AE91-09E89D24D568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2000" dirty="0"/>
            <a:t>budowanie odporności psychicznej i społecznej</a:t>
          </a:r>
        </a:p>
      </dgm:t>
    </dgm:pt>
    <dgm:pt modelId="{78B0525E-7F9B-4433-9B48-E3105B77DE44}" type="parTrans" cxnId="{21F494C7-E9AF-4459-8577-D2F5AF65D7FD}">
      <dgm:prSet/>
      <dgm:spPr/>
      <dgm:t>
        <a:bodyPr/>
        <a:lstStyle/>
        <a:p>
          <a:endParaRPr lang="pl-PL"/>
        </a:p>
      </dgm:t>
    </dgm:pt>
    <dgm:pt modelId="{F24DC0D2-EE90-47FB-911B-88073F3E5AF9}" type="sibTrans" cxnId="{21F494C7-E9AF-4459-8577-D2F5AF65D7FD}">
      <dgm:prSet/>
      <dgm:spPr/>
      <dgm:t>
        <a:bodyPr/>
        <a:lstStyle/>
        <a:p>
          <a:endParaRPr lang="pl-PL"/>
        </a:p>
      </dgm:t>
    </dgm:pt>
    <dgm:pt modelId="{70A17171-EAE5-4E39-95E9-94CB5B9ED230}">
      <dgm:prSet custT="1"/>
      <dgm:spPr/>
      <dgm:t>
        <a:bodyPr/>
        <a:lstStyle/>
        <a:p>
          <a:pPr marL="180975" indent="-180975">
            <a:buFont typeface="Arial" panose="020B0604020202020204" pitchFamily="34" charset="0"/>
            <a:buChar char="•"/>
          </a:pPr>
          <a:r>
            <a:rPr lang="pl-PL" sz="2000" dirty="0"/>
            <a:t>medycyna taktyczna (</a:t>
          </a:r>
          <a:r>
            <a:rPr lang="pl-PL" sz="2000" dirty="0" err="1"/>
            <a:t>Tactical</a:t>
          </a:r>
          <a:r>
            <a:rPr lang="pl-PL" sz="2000" dirty="0"/>
            <a:t> Combat </a:t>
          </a:r>
          <a:r>
            <a:rPr lang="pl-PL" sz="2000" dirty="0" err="1"/>
            <a:t>Casualty</a:t>
          </a:r>
          <a:r>
            <a:rPr lang="pl-PL" sz="2000" dirty="0"/>
            <a:t> </a:t>
          </a:r>
          <a:r>
            <a:rPr lang="pl-PL" sz="2000" dirty="0" err="1"/>
            <a:t>Care</a:t>
          </a:r>
          <a:r>
            <a:rPr lang="pl-PL" sz="2000" dirty="0"/>
            <a:t> – TCCC) dla OSP i służb ratowniczych</a:t>
          </a:r>
        </a:p>
        <a:p>
          <a:pPr marL="180975" indent="-180975">
            <a:buFont typeface="Arial" panose="020B0604020202020204" pitchFamily="34" charset="0"/>
            <a:buChar char="•"/>
          </a:pPr>
          <a:endParaRPr lang="pl-PL" sz="1800" dirty="0"/>
        </a:p>
      </dgm:t>
    </dgm:pt>
    <dgm:pt modelId="{2EF1B984-4993-4392-87C2-224C1B262118}" type="parTrans" cxnId="{D62A27F1-74C0-4F21-9B42-12B6EBF04D68}">
      <dgm:prSet/>
      <dgm:spPr/>
      <dgm:t>
        <a:bodyPr/>
        <a:lstStyle/>
        <a:p>
          <a:endParaRPr lang="pl-PL"/>
        </a:p>
      </dgm:t>
    </dgm:pt>
    <dgm:pt modelId="{A3B13093-069B-4F05-B2BD-66814A0C47C8}" type="sibTrans" cxnId="{D62A27F1-74C0-4F21-9B42-12B6EBF04D68}">
      <dgm:prSet/>
      <dgm:spPr/>
      <dgm:t>
        <a:bodyPr/>
        <a:lstStyle/>
        <a:p>
          <a:endParaRPr lang="pl-PL"/>
        </a:p>
      </dgm:t>
    </dgm:pt>
    <dgm:pt modelId="{6C50D60C-3D51-4C3B-87B9-43B9749E8E57}" type="pres">
      <dgm:prSet presAssocID="{5F72F5A7-8BDC-4397-BCBE-F8CEB933BA3B}" presName="Name0" presStyleCnt="0">
        <dgm:presLayoutVars>
          <dgm:dir/>
          <dgm:animLvl val="lvl"/>
          <dgm:resizeHandles val="exact"/>
        </dgm:presLayoutVars>
      </dgm:prSet>
      <dgm:spPr/>
    </dgm:pt>
    <dgm:pt modelId="{AD39C947-C2F4-4E3C-A23B-B46A5C664AEF}" type="pres">
      <dgm:prSet presAssocID="{13F339A3-C8EE-484F-B8E0-7913526ED54A}" presName="composite" presStyleCnt="0"/>
      <dgm:spPr/>
    </dgm:pt>
    <dgm:pt modelId="{7D523869-0B98-4181-BBED-4819A799D3A7}" type="pres">
      <dgm:prSet presAssocID="{13F339A3-C8EE-484F-B8E0-7913526ED54A}" presName="parTx" presStyleLbl="alignNode1" presStyleIdx="0" presStyleCnt="1" custLinFactNeighborX="-98" custLinFactNeighborY="-1581">
        <dgm:presLayoutVars>
          <dgm:chMax val="0"/>
          <dgm:chPref val="0"/>
          <dgm:bulletEnabled val="1"/>
        </dgm:presLayoutVars>
      </dgm:prSet>
      <dgm:spPr/>
    </dgm:pt>
    <dgm:pt modelId="{D8BE3DB1-386B-41E3-82B8-F546B53B66F6}" type="pres">
      <dgm:prSet presAssocID="{13F339A3-C8EE-484F-B8E0-7913526ED54A}" presName="desTx" presStyleLbl="alignAccFollowNode1" presStyleIdx="0" presStyleCnt="1" custLinFactNeighborX="-684" custLinFactNeighborY="-1141">
        <dgm:presLayoutVars>
          <dgm:bulletEnabled val="1"/>
        </dgm:presLayoutVars>
      </dgm:prSet>
      <dgm:spPr/>
    </dgm:pt>
  </dgm:ptLst>
  <dgm:cxnLst>
    <dgm:cxn modelId="{13AFF701-FFBB-43EE-B61C-25CABBD3A2D9}" type="presOf" srcId="{39E17C6C-1482-4A62-A6B1-8C72D298756E}" destId="{D8BE3DB1-386B-41E3-82B8-F546B53B66F6}" srcOrd="0" destOrd="2" presId="urn:microsoft.com/office/officeart/2005/8/layout/hList1"/>
    <dgm:cxn modelId="{8BB94607-CC73-4515-A4C2-7BB894189AEB}" srcId="{13F339A3-C8EE-484F-B8E0-7913526ED54A}" destId="{5E141F68-3D27-4CA2-9AD1-FF3D08BBE534}" srcOrd="13" destOrd="0" parTransId="{1EF22309-EB25-412B-9DBB-76CDF6DA2EB8}" sibTransId="{1264CC19-3596-4B6A-B311-E5DECF87034C}"/>
    <dgm:cxn modelId="{4E7B1E08-DC94-4114-96FF-44F4D8F8C462}" srcId="{13F339A3-C8EE-484F-B8E0-7913526ED54A}" destId="{EC00AB90-4A47-472C-8393-56FEA4C9F677}" srcOrd="16" destOrd="0" parTransId="{37A0DA3B-138C-479F-B168-7219367718C1}" sibTransId="{BB200B89-B4CF-4EBD-96D3-40532946B20E}"/>
    <dgm:cxn modelId="{9A598813-0216-4B17-9DFC-24BC88D14A14}" type="presOf" srcId="{23531F87-6E52-416E-8585-B24CCAE3659A}" destId="{D8BE3DB1-386B-41E3-82B8-F546B53B66F6}" srcOrd="0" destOrd="16" presId="urn:microsoft.com/office/officeart/2005/8/layout/hList1"/>
    <dgm:cxn modelId="{1CCDA018-BE33-4277-97DA-E240B0BA68D4}" srcId="{13F339A3-C8EE-484F-B8E0-7913526ED54A}" destId="{7C18A914-01BB-4023-B96E-6D1941BE1ECC}" srcOrd="11" destOrd="0" parTransId="{7A898475-54DD-42AF-9FA1-E0A850BF5462}" sibTransId="{3F1E5AAC-4AFB-45EE-B4B4-B6EA18871609}"/>
    <dgm:cxn modelId="{7235C61C-F842-49C6-BD3E-12A6AADA5EA3}" type="presOf" srcId="{2D04E9B2-15CD-46A1-AE91-09E89D24D568}" destId="{D8BE3DB1-386B-41E3-82B8-F546B53B66F6}" srcOrd="0" destOrd="6" presId="urn:microsoft.com/office/officeart/2005/8/layout/hList1"/>
    <dgm:cxn modelId="{37C2CF1E-43EF-468E-8D44-E4B9EC30169A}" srcId="{13F339A3-C8EE-484F-B8E0-7913526ED54A}" destId="{6EBDC151-3729-43AF-B9BD-123EB19D3FBA}" srcOrd="10" destOrd="0" parTransId="{B75E4D36-D54B-464C-80B6-B911C2D244C1}" sibTransId="{A6E86954-9B6D-4058-AEED-FC2369BD5BC8}"/>
    <dgm:cxn modelId="{F1152934-02CB-4FE3-9F2A-C3F72776F2B7}" srcId="{13F339A3-C8EE-484F-B8E0-7913526ED54A}" destId="{EBA93B19-68EE-402E-AE42-D0C7A1902256}" srcOrd="8" destOrd="0" parTransId="{B7C0FE3B-6B74-4821-B0F1-6F40C14E74FF}" sibTransId="{34833F2E-2E28-4F1F-88AA-761A4A895A4A}"/>
    <dgm:cxn modelId="{AB9A6F38-0A2D-46B3-8DE8-A971FB0C7D9F}" type="presOf" srcId="{57324410-D1F6-468E-B63B-91066A5A6484}" destId="{D8BE3DB1-386B-41E3-82B8-F546B53B66F6}" srcOrd="0" destOrd="9" presId="urn:microsoft.com/office/officeart/2005/8/layout/hList1"/>
    <dgm:cxn modelId="{DC88AB3B-A0E9-44C9-900F-127112285AC6}" type="presOf" srcId="{46D7AA52-031D-46CB-8688-86466A0B9710}" destId="{D8BE3DB1-386B-41E3-82B8-F546B53B66F6}" srcOrd="0" destOrd="15" presId="urn:microsoft.com/office/officeart/2005/8/layout/hList1"/>
    <dgm:cxn modelId="{63D1603F-8FC2-4525-B929-BEFFC46BC490}" type="presOf" srcId="{138B15E8-DE9C-482B-BEDC-DAFAD8765581}" destId="{D8BE3DB1-386B-41E3-82B8-F546B53B66F6}" srcOrd="0" destOrd="10" presId="urn:microsoft.com/office/officeart/2005/8/layout/hList1"/>
    <dgm:cxn modelId="{72A75C5E-B8A5-470F-9E7A-5E340FD35D22}" srcId="{13F339A3-C8EE-484F-B8E0-7913526ED54A}" destId="{D032D336-54F9-4B14-934E-CCCCBC16EEEC}" srcOrd="4" destOrd="0" parTransId="{FC3FF348-DBC5-40BD-85D8-15C699ECE526}" sibTransId="{A7BEE85E-86BE-4339-BCBA-BE4DF5C7DE3D}"/>
    <dgm:cxn modelId="{C4D26D66-113C-4C96-AF1A-2D26D47E0450}" type="presOf" srcId="{CEBCA5C8-331A-46C6-B21A-38DE4E9AE693}" destId="{D8BE3DB1-386B-41E3-82B8-F546B53B66F6}" srcOrd="0" destOrd="1" presId="urn:microsoft.com/office/officeart/2005/8/layout/hList1"/>
    <dgm:cxn modelId="{A0897949-3D2C-4AE1-AFBB-45BB54EA58A7}" type="presOf" srcId="{7C18A914-01BB-4023-B96E-6D1941BE1ECC}" destId="{D8BE3DB1-386B-41E3-82B8-F546B53B66F6}" srcOrd="0" destOrd="12" presId="urn:microsoft.com/office/officeart/2005/8/layout/hList1"/>
    <dgm:cxn modelId="{F1CFA74D-312D-4909-B6EA-AE1CFAB92300}" srcId="{5F72F5A7-8BDC-4397-BCBE-F8CEB933BA3B}" destId="{13F339A3-C8EE-484F-B8E0-7913526ED54A}" srcOrd="0" destOrd="0" parTransId="{89679B21-68A8-42B5-9987-6F432552E271}" sibTransId="{C2D92EF9-18FB-4600-B446-49E0BC1B98F3}"/>
    <dgm:cxn modelId="{11C3EC4F-BB97-4DBC-B30F-BD47F54C112E}" type="presOf" srcId="{B580CE5F-FB6A-44D8-8D82-540A1588A250}" destId="{D8BE3DB1-386B-41E3-82B8-F546B53B66F6}" srcOrd="0" destOrd="5" presId="urn:microsoft.com/office/officeart/2005/8/layout/hList1"/>
    <dgm:cxn modelId="{B1A69151-FF50-4F87-A363-DC0A90513581}" type="presOf" srcId="{7A078904-8A1B-4AB0-B17A-2F04C959127B}" destId="{D8BE3DB1-386B-41E3-82B8-F546B53B66F6}" srcOrd="0" destOrd="18" presId="urn:microsoft.com/office/officeart/2005/8/layout/hList1"/>
    <dgm:cxn modelId="{03095B53-984D-4A56-AF0A-BC662C4629B6}" srcId="{EBA93B19-68EE-402E-AE42-D0C7A1902256}" destId="{57324410-D1F6-468E-B63B-91066A5A6484}" srcOrd="0" destOrd="0" parTransId="{7BB14BC7-E491-427B-807E-F90F81A60252}" sibTransId="{3B146729-E2B3-4748-87D4-6FBFA491AA65}"/>
    <dgm:cxn modelId="{29208181-B52F-4A40-A2EE-AC902F14DB8C}" srcId="{13F339A3-C8EE-484F-B8E0-7913526ED54A}" destId="{46D7AA52-031D-46CB-8688-86466A0B9710}" srcOrd="14" destOrd="0" parTransId="{91394704-4B82-44E1-B3D3-3EB0298501F7}" sibTransId="{A69CC484-FB94-4AAB-ADDE-CF7F7855E133}"/>
    <dgm:cxn modelId="{DCAA8386-3F39-4338-B184-D36E4234C76E}" srcId="{13F339A3-C8EE-484F-B8E0-7913526ED54A}" destId="{641A263B-EE5C-4ED2-8056-988F37D2E863}" srcOrd="3" destOrd="0" parTransId="{505152E4-12CE-4490-92FF-85791242F8E0}" sibTransId="{9FDE9AB4-630C-4907-AA67-2E18B0E7F771}"/>
    <dgm:cxn modelId="{C1411795-74B3-4450-B7E2-9C9BEC32D208}" srcId="{13F339A3-C8EE-484F-B8E0-7913526ED54A}" destId="{F76D4489-DC63-4171-8F75-84796CC33CAD}" srcOrd="18" destOrd="0" parTransId="{EAC8F449-0F67-45F5-ADC5-E59885AF777B}" sibTransId="{75BFCA69-28A9-45CA-8E22-3BF573552D8A}"/>
    <dgm:cxn modelId="{67CF5AA0-A882-4EE6-B130-1D88BDC6B532}" srcId="{13F339A3-C8EE-484F-B8E0-7913526ED54A}" destId="{C273A22C-1FB5-4C35-BAE6-7AEF0580C17B}" srcOrd="12" destOrd="0" parTransId="{143E6149-4780-4105-9F19-A06B3C0DD890}" sibTransId="{ED61B744-3EE4-43AD-9159-CAAC77EAFFDF}"/>
    <dgm:cxn modelId="{DD8837A1-8310-4C14-A659-06CA6DD3665F}" type="presOf" srcId="{5F72F5A7-8BDC-4397-BCBE-F8CEB933BA3B}" destId="{6C50D60C-3D51-4C3B-87B9-43B9749E8E57}" srcOrd="0" destOrd="0" presId="urn:microsoft.com/office/officeart/2005/8/layout/hList1"/>
    <dgm:cxn modelId="{3B2314A4-74A2-4D93-87D2-FC8ED4E4A61F}" type="presOf" srcId="{13F339A3-C8EE-484F-B8E0-7913526ED54A}" destId="{7D523869-0B98-4181-BBED-4819A799D3A7}" srcOrd="0" destOrd="0" presId="urn:microsoft.com/office/officeart/2005/8/layout/hList1"/>
    <dgm:cxn modelId="{016CB3AA-888F-4784-B04B-07B97B43045C}" type="presOf" srcId="{F76D4489-DC63-4171-8F75-84796CC33CAD}" destId="{D8BE3DB1-386B-41E3-82B8-F546B53B66F6}" srcOrd="0" destOrd="19" presId="urn:microsoft.com/office/officeart/2005/8/layout/hList1"/>
    <dgm:cxn modelId="{5FC6DDAF-3B3D-41B1-BAB1-612641EDAE06}" srcId="{13F339A3-C8EE-484F-B8E0-7913526ED54A}" destId="{138B15E8-DE9C-482B-BEDC-DAFAD8765581}" srcOrd="9" destOrd="0" parTransId="{6F884D13-82DC-4F53-AB27-9CDC39539EE9}" sibTransId="{A736D293-691B-40AB-AAFC-C1E96EEF937F}"/>
    <dgm:cxn modelId="{5CB285BA-A1F7-40C7-9FEA-F5E10AE35486}" type="presOf" srcId="{D032D336-54F9-4B14-934E-CCCCBC16EEEC}" destId="{D8BE3DB1-386B-41E3-82B8-F546B53B66F6}" srcOrd="0" destOrd="4" presId="urn:microsoft.com/office/officeart/2005/8/layout/hList1"/>
    <dgm:cxn modelId="{E4995FBB-6BD3-4EB2-9BE7-CA7ADDB5D4CB}" type="presOf" srcId="{5E141F68-3D27-4CA2-9AD1-FF3D08BBE534}" destId="{D8BE3DB1-386B-41E3-82B8-F546B53B66F6}" srcOrd="0" destOrd="14" presId="urn:microsoft.com/office/officeart/2005/8/layout/hList1"/>
    <dgm:cxn modelId="{AF92AFBB-2B28-44D0-8204-46BF642CD27C}" srcId="{13F339A3-C8EE-484F-B8E0-7913526ED54A}" destId="{7A078904-8A1B-4AB0-B17A-2F04C959127B}" srcOrd="17" destOrd="0" parTransId="{ED6C7CB1-51B3-4308-94D1-D5597BD0ABCE}" sibTransId="{9FC75176-C8E7-4E06-AB3F-B2D52DB914D6}"/>
    <dgm:cxn modelId="{97D1BEBF-D66C-49F4-9D35-243C608F034D}" type="presOf" srcId="{641A263B-EE5C-4ED2-8056-988F37D2E863}" destId="{D8BE3DB1-386B-41E3-82B8-F546B53B66F6}" srcOrd="0" destOrd="3" presId="urn:microsoft.com/office/officeart/2005/8/layout/hList1"/>
    <dgm:cxn modelId="{5419C1C6-7F0B-4733-916F-EFBFD87BE889}" srcId="{13F339A3-C8EE-484F-B8E0-7913526ED54A}" destId="{CEBCA5C8-331A-46C6-B21A-38DE4E9AE693}" srcOrd="1" destOrd="0" parTransId="{95D81A01-4130-47FE-B4A8-4EFB9D7D71D0}" sibTransId="{A257D73C-6238-4291-9FB4-B64B6DBA94A9}"/>
    <dgm:cxn modelId="{21F494C7-E9AF-4459-8577-D2F5AF65D7FD}" srcId="{13F339A3-C8EE-484F-B8E0-7913526ED54A}" destId="{2D04E9B2-15CD-46A1-AE91-09E89D24D568}" srcOrd="6" destOrd="0" parTransId="{78B0525E-7F9B-4433-9B48-E3105B77DE44}" sibTransId="{F24DC0D2-EE90-47FB-911B-88073F3E5AF9}"/>
    <dgm:cxn modelId="{E380F1C9-5CE2-440B-8A1B-811DBF5E2149}" srcId="{13F339A3-C8EE-484F-B8E0-7913526ED54A}" destId="{7D2FA599-230D-4A0B-B97D-285D46BD7F0C}" srcOrd="0" destOrd="0" parTransId="{BF200047-3D03-4DDD-BF3E-19C721AAD928}" sibTransId="{45444CC2-BF16-48A5-B58F-304C3911CA2D}"/>
    <dgm:cxn modelId="{C2FFB9CD-D217-45EC-A24A-2E4D54A07044}" type="presOf" srcId="{EC00AB90-4A47-472C-8393-56FEA4C9F677}" destId="{D8BE3DB1-386B-41E3-82B8-F546B53B66F6}" srcOrd="0" destOrd="17" presId="urn:microsoft.com/office/officeart/2005/8/layout/hList1"/>
    <dgm:cxn modelId="{1882DCCD-CAE7-45FF-ADA5-C82DDD2ECAFA}" type="presOf" srcId="{70A17171-EAE5-4E39-95E9-94CB5B9ED230}" destId="{D8BE3DB1-386B-41E3-82B8-F546B53B66F6}" srcOrd="0" destOrd="7" presId="urn:microsoft.com/office/officeart/2005/8/layout/hList1"/>
    <dgm:cxn modelId="{C5ACA0CE-DE01-4681-BF7E-89824EFE59AA}" type="presOf" srcId="{6EBDC151-3729-43AF-B9BD-123EB19D3FBA}" destId="{D8BE3DB1-386B-41E3-82B8-F546B53B66F6}" srcOrd="0" destOrd="11" presId="urn:microsoft.com/office/officeart/2005/8/layout/hList1"/>
    <dgm:cxn modelId="{64A6FEDE-D679-4D2D-B06C-B369E8ABA3EE}" type="presOf" srcId="{C273A22C-1FB5-4C35-BAE6-7AEF0580C17B}" destId="{D8BE3DB1-386B-41E3-82B8-F546B53B66F6}" srcOrd="0" destOrd="13" presId="urn:microsoft.com/office/officeart/2005/8/layout/hList1"/>
    <dgm:cxn modelId="{5B302FDF-CAE9-406F-BBEA-2E9668DD35E7}" srcId="{13F339A3-C8EE-484F-B8E0-7913526ED54A}" destId="{39E17C6C-1482-4A62-A6B1-8C72D298756E}" srcOrd="2" destOrd="0" parTransId="{390A486E-92EA-42E6-9B64-D18A5ECF9E35}" sibTransId="{B462B189-F874-4E6A-9CFE-52DF14DCE53A}"/>
    <dgm:cxn modelId="{A3BE7BE8-6D16-49B6-9AB0-B322DB06131B}" type="presOf" srcId="{7D2FA599-230D-4A0B-B97D-285D46BD7F0C}" destId="{D8BE3DB1-386B-41E3-82B8-F546B53B66F6}" srcOrd="0" destOrd="0" presId="urn:microsoft.com/office/officeart/2005/8/layout/hList1"/>
    <dgm:cxn modelId="{AEABB3EC-A2A5-4107-9A34-BB2221947652}" srcId="{13F339A3-C8EE-484F-B8E0-7913526ED54A}" destId="{B580CE5F-FB6A-44D8-8D82-540A1588A250}" srcOrd="5" destOrd="0" parTransId="{E9A06F11-A627-434D-849B-645FA41119CF}" sibTransId="{6C1B4F38-ABC0-4288-A2C7-6F8CC2A7E5FB}"/>
    <dgm:cxn modelId="{BC143BEE-7480-4E0F-8E30-8040CE7FE000}" srcId="{13F339A3-C8EE-484F-B8E0-7913526ED54A}" destId="{23531F87-6E52-416E-8585-B24CCAE3659A}" srcOrd="15" destOrd="0" parTransId="{BD35ACE4-7D26-48F1-AE33-A47C8F504DE3}" sibTransId="{9E288190-E311-4DAF-8E5E-DD12AE478DF9}"/>
    <dgm:cxn modelId="{D62A27F1-74C0-4F21-9B42-12B6EBF04D68}" srcId="{13F339A3-C8EE-484F-B8E0-7913526ED54A}" destId="{70A17171-EAE5-4E39-95E9-94CB5B9ED230}" srcOrd="7" destOrd="0" parTransId="{2EF1B984-4993-4392-87C2-224C1B262118}" sibTransId="{A3B13093-069B-4F05-B2BD-66814A0C47C8}"/>
    <dgm:cxn modelId="{3CD888F8-BF28-4A8F-98F0-EB562DE5A64D}" type="presOf" srcId="{EBA93B19-68EE-402E-AE42-D0C7A1902256}" destId="{D8BE3DB1-386B-41E3-82B8-F546B53B66F6}" srcOrd="0" destOrd="8" presId="urn:microsoft.com/office/officeart/2005/8/layout/hList1"/>
    <dgm:cxn modelId="{E2AA0046-A3A3-4C30-9727-B2EF550B2AD1}" type="presParOf" srcId="{6C50D60C-3D51-4C3B-87B9-43B9749E8E57}" destId="{AD39C947-C2F4-4E3C-A23B-B46A5C664AEF}" srcOrd="0" destOrd="0" presId="urn:microsoft.com/office/officeart/2005/8/layout/hList1"/>
    <dgm:cxn modelId="{E94A014A-7A69-4785-AEF9-A88960364846}" type="presParOf" srcId="{AD39C947-C2F4-4E3C-A23B-B46A5C664AEF}" destId="{7D523869-0B98-4181-BBED-4819A799D3A7}" srcOrd="0" destOrd="0" presId="urn:microsoft.com/office/officeart/2005/8/layout/hList1"/>
    <dgm:cxn modelId="{A9D90B24-17F5-42D5-89D3-79249478A9B0}" type="presParOf" srcId="{AD39C947-C2F4-4E3C-A23B-B46A5C664AEF}" destId="{D8BE3DB1-386B-41E3-82B8-F546B53B66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10F35A-CFCA-4212-866B-3DB89CB2EB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61CDB7-EE6E-4567-BE3F-11CA2A8133A7}">
      <dgm:prSet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pl-PL" sz="2600" b="1" dirty="0">
              <a:solidFill>
                <a:schemeClr val="bg1"/>
              </a:solidFill>
              <a:latin typeface="Calibri"/>
              <a:cs typeface="Calibri"/>
            </a:rPr>
            <a:t>Utworzenie nowego Priorytetu XIII „Edukacja dla obronności”</a:t>
          </a:r>
          <a:endParaRPr lang="en-US" sz="2600" b="1" dirty="0">
            <a:solidFill>
              <a:schemeClr val="bg1"/>
            </a:solidFill>
            <a:latin typeface="Calibri"/>
            <a:cs typeface="Calibri"/>
          </a:endParaRPr>
        </a:p>
      </dgm:t>
    </dgm:pt>
    <dgm:pt modelId="{8860CC22-709E-4010-AAD3-D95F12FD93A5}" type="parTrans" cxnId="{DCD145A0-E58A-45DA-A90C-244B977FA406}">
      <dgm:prSet/>
      <dgm:spPr/>
      <dgm:t>
        <a:bodyPr/>
        <a:lstStyle/>
        <a:p>
          <a:pPr algn="just"/>
          <a:endParaRPr lang="pl-PL"/>
        </a:p>
      </dgm:t>
    </dgm:pt>
    <dgm:pt modelId="{2F7E62EF-9764-423F-A0B4-EC7462E991DD}" type="sibTrans" cxnId="{DCD145A0-E58A-45DA-A90C-244B977FA406}">
      <dgm:prSet/>
      <dgm:spPr/>
      <dgm:t>
        <a:bodyPr/>
        <a:lstStyle/>
        <a:p>
          <a:pPr algn="just"/>
          <a:endParaRPr lang="pl-PL"/>
        </a:p>
      </dgm:t>
    </dgm:pt>
    <dgm:pt modelId="{EAFFC9DE-C1A7-42C1-8492-DBB11696C9CB}">
      <dgm:prSet phldr="0"/>
      <dgm:spPr/>
      <dgm:t>
        <a:bodyPr/>
        <a:lstStyle/>
        <a:p>
          <a:pPr algn="just">
            <a:buFontTx/>
            <a:buNone/>
          </a:pPr>
          <a:endParaRPr lang="pl-PL" u="none" dirty="0"/>
        </a:p>
      </dgm:t>
    </dgm:pt>
    <dgm:pt modelId="{E7B6D3B7-DE9B-466D-8D96-AC7D52E3A5F7}" type="parTrans" cxnId="{C073960C-ACCB-440F-8DF9-DEDE6986FF66}">
      <dgm:prSet/>
      <dgm:spPr/>
      <dgm:t>
        <a:bodyPr/>
        <a:lstStyle/>
        <a:p>
          <a:endParaRPr lang="pl-PL"/>
        </a:p>
      </dgm:t>
    </dgm:pt>
    <dgm:pt modelId="{204AB7E7-64D6-4E2D-8025-656845B93689}" type="sibTrans" cxnId="{C073960C-ACCB-440F-8DF9-DEDE6986FF66}">
      <dgm:prSet/>
      <dgm:spPr/>
      <dgm:t>
        <a:bodyPr/>
        <a:lstStyle/>
        <a:p>
          <a:endParaRPr lang="pl-PL"/>
        </a:p>
      </dgm:t>
    </dgm:pt>
    <dgm:pt modelId="{F58B3DD2-DBBD-4D84-BF92-F0FB3B2E32FD}" type="pres">
      <dgm:prSet presAssocID="{C110F35A-CFCA-4212-866B-3DB89CB2EBCC}" presName="linear" presStyleCnt="0">
        <dgm:presLayoutVars>
          <dgm:animLvl val="lvl"/>
          <dgm:resizeHandles val="exact"/>
        </dgm:presLayoutVars>
      </dgm:prSet>
      <dgm:spPr/>
    </dgm:pt>
    <dgm:pt modelId="{CA8A3676-DD4D-4949-8D8D-D7C5DC49A120}" type="pres">
      <dgm:prSet presAssocID="{DB61CDB7-EE6E-4567-BE3F-11CA2A8133A7}" presName="parentText" presStyleLbl="node1" presStyleIdx="0" presStyleCnt="1" custScaleX="91117" custScaleY="34689" custLinFactY="-43305" custLinFactNeighborX="-41" custLinFactNeighborY="-100000">
        <dgm:presLayoutVars>
          <dgm:chMax val="0"/>
          <dgm:bulletEnabled val="1"/>
        </dgm:presLayoutVars>
      </dgm:prSet>
      <dgm:spPr/>
    </dgm:pt>
    <dgm:pt modelId="{6B808468-DAE9-4B02-A9A7-E7983E63FEEE}" type="pres">
      <dgm:prSet presAssocID="{DB61CDB7-EE6E-4567-BE3F-11CA2A8133A7}" presName="childText" presStyleLbl="revTx" presStyleIdx="0" presStyleCnt="1" custScaleY="88993" custLinFactNeighborX="41" custLinFactNeighborY="-4271">
        <dgm:presLayoutVars>
          <dgm:bulletEnabled val="1"/>
        </dgm:presLayoutVars>
      </dgm:prSet>
      <dgm:spPr/>
    </dgm:pt>
  </dgm:ptLst>
  <dgm:cxnLst>
    <dgm:cxn modelId="{C073960C-ACCB-440F-8DF9-DEDE6986FF66}" srcId="{DB61CDB7-EE6E-4567-BE3F-11CA2A8133A7}" destId="{EAFFC9DE-C1A7-42C1-8492-DBB11696C9CB}" srcOrd="0" destOrd="0" parTransId="{E7B6D3B7-DE9B-466D-8D96-AC7D52E3A5F7}" sibTransId="{204AB7E7-64D6-4E2D-8025-656845B93689}"/>
    <dgm:cxn modelId="{5BA41521-B188-4B8B-97A1-CF60073EB3A1}" type="presOf" srcId="{C110F35A-CFCA-4212-866B-3DB89CB2EBCC}" destId="{F58B3DD2-DBBD-4D84-BF92-F0FB3B2E32FD}" srcOrd="0" destOrd="0" presId="urn:microsoft.com/office/officeart/2005/8/layout/vList2"/>
    <dgm:cxn modelId="{1B45DF8C-87EC-48CB-8B23-A4D9BC2AA0A6}" type="presOf" srcId="{DB61CDB7-EE6E-4567-BE3F-11CA2A8133A7}" destId="{CA8A3676-DD4D-4949-8D8D-D7C5DC49A120}" srcOrd="0" destOrd="0" presId="urn:microsoft.com/office/officeart/2005/8/layout/vList2"/>
    <dgm:cxn modelId="{DCD145A0-E58A-45DA-A90C-244B977FA406}" srcId="{C110F35A-CFCA-4212-866B-3DB89CB2EBCC}" destId="{DB61CDB7-EE6E-4567-BE3F-11CA2A8133A7}" srcOrd="0" destOrd="0" parTransId="{8860CC22-709E-4010-AAD3-D95F12FD93A5}" sibTransId="{2F7E62EF-9764-423F-A0B4-EC7462E991DD}"/>
    <dgm:cxn modelId="{E8E0C0EB-AB0B-4A1C-8237-8077850E39F1}" type="presOf" srcId="{EAFFC9DE-C1A7-42C1-8492-DBB11696C9CB}" destId="{6B808468-DAE9-4B02-A9A7-E7983E63FEEE}" srcOrd="0" destOrd="0" presId="urn:microsoft.com/office/officeart/2005/8/layout/vList2"/>
    <dgm:cxn modelId="{05D7C6AA-366B-420B-AFD9-3550BD176B85}" type="presParOf" srcId="{F58B3DD2-DBBD-4D84-BF92-F0FB3B2E32FD}" destId="{CA8A3676-DD4D-4949-8D8D-D7C5DC49A120}" srcOrd="0" destOrd="0" presId="urn:microsoft.com/office/officeart/2005/8/layout/vList2"/>
    <dgm:cxn modelId="{95BDE26E-B7EF-4F80-A9F6-9D33AE5568B2}" type="presParOf" srcId="{F58B3DD2-DBBD-4D84-BF92-F0FB3B2E32FD}" destId="{6B808468-DAE9-4B02-A9A7-E7983E63FEE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72F5A7-8BDC-4397-BCBE-F8CEB933BA3B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3F339A3-C8EE-484F-B8E0-7913526ED54A}">
      <dgm:prSet phldrT="[Tekst]" custT="1"/>
      <dgm:spPr/>
      <dgm:t>
        <a:bodyPr/>
        <a:lstStyle/>
        <a:p>
          <a:pPr>
            <a:buFontTx/>
            <a:buNone/>
          </a:pPr>
          <a:r>
            <a:rPr lang="pl-PL" sz="2400" b="1" dirty="0"/>
            <a:t>Adresaci wsparcia</a:t>
          </a:r>
        </a:p>
      </dgm:t>
    </dgm:pt>
    <dgm:pt modelId="{89679B21-68A8-42B5-9987-6F432552E271}" type="parTrans" cxnId="{F1CFA74D-312D-4909-B6EA-AE1CFAB92300}">
      <dgm:prSet/>
      <dgm:spPr/>
      <dgm:t>
        <a:bodyPr/>
        <a:lstStyle/>
        <a:p>
          <a:endParaRPr lang="pl-PL"/>
        </a:p>
      </dgm:t>
    </dgm:pt>
    <dgm:pt modelId="{C2D92EF9-18FB-4600-B446-49E0BC1B98F3}" type="sibTrans" cxnId="{F1CFA74D-312D-4909-B6EA-AE1CFAB92300}">
      <dgm:prSet/>
      <dgm:spPr/>
      <dgm:t>
        <a:bodyPr/>
        <a:lstStyle/>
        <a:p>
          <a:endParaRPr lang="pl-PL"/>
        </a:p>
      </dgm:t>
    </dgm:pt>
    <dgm:pt modelId="{7D2FA599-230D-4A0B-B97D-285D46BD7F0C}">
      <dgm:prSet phldrT="[Tekst]" custT="1"/>
      <dgm:spPr/>
      <dgm:t>
        <a:bodyPr/>
        <a:lstStyle/>
        <a:p>
          <a:pPr marL="180975" indent="-180975">
            <a:lnSpc>
              <a:spcPct val="10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dirty="0"/>
            <a:t>pracownicy JST</a:t>
          </a:r>
        </a:p>
      </dgm:t>
    </dgm:pt>
    <dgm:pt modelId="{45444CC2-BF16-48A5-B58F-304C3911CA2D}" type="sibTrans" cxnId="{E380F1C9-5CE2-440B-8A1B-811DBF5E2149}">
      <dgm:prSet/>
      <dgm:spPr/>
      <dgm:t>
        <a:bodyPr/>
        <a:lstStyle/>
        <a:p>
          <a:endParaRPr lang="pl-PL"/>
        </a:p>
      </dgm:t>
    </dgm:pt>
    <dgm:pt modelId="{BF200047-3D03-4DDD-BF3E-19C721AAD928}" type="parTrans" cxnId="{E380F1C9-5CE2-440B-8A1B-811DBF5E2149}">
      <dgm:prSet/>
      <dgm:spPr/>
      <dgm:t>
        <a:bodyPr/>
        <a:lstStyle/>
        <a:p>
          <a:endParaRPr lang="pl-PL"/>
        </a:p>
      </dgm:t>
    </dgm:pt>
    <dgm:pt modelId="{C4846114-55AA-4DB8-B5FE-BFA46CAB67A5}">
      <dgm:prSet custT="1"/>
      <dgm:spPr/>
      <dgm:t>
        <a:bodyPr/>
        <a:lstStyle/>
        <a:p>
          <a:pPr marL="180975" indent="-180975">
            <a:lnSpc>
              <a:spcPct val="10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dirty="0"/>
            <a:t>uczniowie szkół ponadpodstawowych, którzy ukończyli 18 rok życia</a:t>
          </a:r>
        </a:p>
      </dgm:t>
    </dgm:pt>
    <dgm:pt modelId="{D2C8139B-0936-42C3-9F4B-9674B71CC214}" type="parTrans" cxnId="{2F5BAB9B-C00F-468C-914F-E3256E41AD20}">
      <dgm:prSet/>
      <dgm:spPr/>
      <dgm:t>
        <a:bodyPr/>
        <a:lstStyle/>
        <a:p>
          <a:endParaRPr lang="pl-PL"/>
        </a:p>
      </dgm:t>
    </dgm:pt>
    <dgm:pt modelId="{70A07A0C-DEA1-4443-9984-92B38BCAD889}" type="sibTrans" cxnId="{2F5BAB9B-C00F-468C-914F-E3256E41AD20}">
      <dgm:prSet/>
      <dgm:spPr/>
      <dgm:t>
        <a:bodyPr/>
        <a:lstStyle/>
        <a:p>
          <a:endParaRPr lang="pl-PL"/>
        </a:p>
      </dgm:t>
    </dgm:pt>
    <dgm:pt modelId="{09663CD5-979F-4FA2-B700-31C2D5C7E09A}">
      <dgm:prSet custT="1"/>
      <dgm:spPr/>
      <dgm:t>
        <a:bodyPr/>
        <a:lstStyle/>
        <a:p>
          <a:pPr marL="180975" indent="-180975">
            <a:lnSpc>
              <a:spcPct val="10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dirty="0"/>
            <a:t>lokalne i regionalne </a:t>
          </a:r>
          <a:r>
            <a:rPr lang="pl-PL" sz="2000" dirty="0" err="1"/>
            <a:t>NGO’s</a:t>
          </a:r>
          <a:endParaRPr lang="pl-PL" sz="2000" dirty="0"/>
        </a:p>
      </dgm:t>
    </dgm:pt>
    <dgm:pt modelId="{0DD769E3-0E78-4871-876C-4CD9DAD1556C}" type="parTrans" cxnId="{6A17DCC0-BDEF-4624-9E16-26276EDFD59D}">
      <dgm:prSet/>
      <dgm:spPr/>
      <dgm:t>
        <a:bodyPr/>
        <a:lstStyle/>
        <a:p>
          <a:endParaRPr lang="pl-PL"/>
        </a:p>
      </dgm:t>
    </dgm:pt>
    <dgm:pt modelId="{CCD4F235-58A2-44DB-88C8-C029C05CF90F}" type="sibTrans" cxnId="{6A17DCC0-BDEF-4624-9E16-26276EDFD59D}">
      <dgm:prSet/>
      <dgm:spPr/>
      <dgm:t>
        <a:bodyPr/>
        <a:lstStyle/>
        <a:p>
          <a:endParaRPr lang="pl-PL"/>
        </a:p>
      </dgm:t>
    </dgm:pt>
    <dgm:pt modelId="{C163A622-CBB7-4E6E-92C3-4B90E174749B}">
      <dgm:prSet custT="1"/>
      <dgm:spPr/>
      <dgm:t>
        <a:bodyPr/>
        <a:lstStyle/>
        <a:p>
          <a:pPr marL="180975" indent="-180975">
            <a:lnSpc>
              <a:spcPct val="10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dirty="0"/>
            <a:t>Ochotnicze Straże Pożarne</a:t>
          </a:r>
        </a:p>
      </dgm:t>
    </dgm:pt>
    <dgm:pt modelId="{145F87E2-A878-40F0-9145-316D06124B9F}" type="parTrans" cxnId="{E0180A3C-DD5B-44EA-980E-E4119F382B08}">
      <dgm:prSet/>
      <dgm:spPr/>
      <dgm:t>
        <a:bodyPr/>
        <a:lstStyle/>
        <a:p>
          <a:endParaRPr lang="pl-PL"/>
        </a:p>
      </dgm:t>
    </dgm:pt>
    <dgm:pt modelId="{EE2908FF-5017-43B1-A013-64A5A355A786}" type="sibTrans" cxnId="{E0180A3C-DD5B-44EA-980E-E4119F382B08}">
      <dgm:prSet/>
      <dgm:spPr/>
      <dgm:t>
        <a:bodyPr/>
        <a:lstStyle/>
        <a:p>
          <a:endParaRPr lang="pl-PL"/>
        </a:p>
      </dgm:t>
    </dgm:pt>
    <dgm:pt modelId="{F8F9AA98-1D11-49FC-9E5D-16E1C4E9D665}">
      <dgm:prSet custT="1"/>
      <dgm:spPr/>
      <dgm:t>
        <a:bodyPr/>
        <a:lstStyle/>
        <a:p>
          <a:pPr marL="180975" indent="-180975">
            <a:lnSpc>
              <a:spcPct val="10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dirty="0"/>
            <a:t>uczniowie policealnych szkół medycznych</a:t>
          </a:r>
        </a:p>
      </dgm:t>
    </dgm:pt>
    <dgm:pt modelId="{D9397C0E-318A-43DC-A079-1887A757E23F}" type="parTrans" cxnId="{61A9D2D6-8055-4FD5-92B4-E4A51C6A11A6}">
      <dgm:prSet/>
      <dgm:spPr/>
      <dgm:t>
        <a:bodyPr/>
        <a:lstStyle/>
        <a:p>
          <a:endParaRPr lang="pl-PL"/>
        </a:p>
      </dgm:t>
    </dgm:pt>
    <dgm:pt modelId="{758FDB27-0B04-4151-95FD-2BC3C7F72F39}" type="sibTrans" cxnId="{61A9D2D6-8055-4FD5-92B4-E4A51C6A11A6}">
      <dgm:prSet/>
      <dgm:spPr/>
      <dgm:t>
        <a:bodyPr/>
        <a:lstStyle/>
        <a:p>
          <a:endParaRPr lang="pl-PL"/>
        </a:p>
      </dgm:t>
    </dgm:pt>
    <dgm:pt modelId="{B47D975D-2E32-465D-86C1-272C6247C79A}">
      <dgm:prSet phldrT="[Tekst]" custT="1"/>
      <dgm:spPr/>
      <dgm:t>
        <a:bodyPr/>
        <a:lstStyle/>
        <a:p>
          <a:pPr marL="180975" indent="-180975">
            <a:lnSpc>
              <a:spcPct val="10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dirty="0"/>
            <a:t>pracownicy podmiotów podległych i powiązanych z JST, w tym spółek własnych samorządu itp.</a:t>
          </a:r>
        </a:p>
      </dgm:t>
    </dgm:pt>
    <dgm:pt modelId="{6F27F545-708F-47C3-83EA-523E28B02D4F}" type="parTrans" cxnId="{2DB02436-B38B-487D-8435-47776DB2A17F}">
      <dgm:prSet/>
      <dgm:spPr/>
      <dgm:t>
        <a:bodyPr/>
        <a:lstStyle/>
        <a:p>
          <a:endParaRPr lang="pl-PL"/>
        </a:p>
      </dgm:t>
    </dgm:pt>
    <dgm:pt modelId="{7CB06E8A-37CC-40B1-8A02-39E7C24615DC}" type="sibTrans" cxnId="{2DB02436-B38B-487D-8435-47776DB2A17F}">
      <dgm:prSet/>
      <dgm:spPr/>
      <dgm:t>
        <a:bodyPr/>
        <a:lstStyle/>
        <a:p>
          <a:endParaRPr lang="pl-PL"/>
        </a:p>
      </dgm:t>
    </dgm:pt>
    <dgm:pt modelId="{B6E91C9B-1F1B-4BF1-BF3F-8773EC257EE4}">
      <dgm:prSet custT="1"/>
      <dgm:spPr/>
      <dgm:t>
        <a:bodyPr/>
        <a:lstStyle/>
        <a:p>
          <a:pPr marL="180975" indent="-180975">
            <a:lnSpc>
              <a:spcPct val="10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dirty="0"/>
            <a:t>ludność cywilna</a:t>
          </a:r>
        </a:p>
      </dgm:t>
    </dgm:pt>
    <dgm:pt modelId="{AD01FAE3-9D6D-478C-94B8-CC3C0077B454}" type="parTrans" cxnId="{219C078D-796B-4EE2-85F6-867CB8ECC339}">
      <dgm:prSet/>
      <dgm:spPr/>
      <dgm:t>
        <a:bodyPr/>
        <a:lstStyle/>
        <a:p>
          <a:endParaRPr lang="pl-PL"/>
        </a:p>
      </dgm:t>
    </dgm:pt>
    <dgm:pt modelId="{3AA83ADE-2528-4B1A-A2A9-DF90ED4E928D}" type="sibTrans" cxnId="{219C078D-796B-4EE2-85F6-867CB8ECC339}">
      <dgm:prSet/>
      <dgm:spPr/>
      <dgm:t>
        <a:bodyPr/>
        <a:lstStyle/>
        <a:p>
          <a:endParaRPr lang="pl-PL"/>
        </a:p>
      </dgm:t>
    </dgm:pt>
    <dgm:pt modelId="{63FB41B8-46A2-48E5-A88F-455E1C56E7A0}">
      <dgm:prSet custT="1"/>
      <dgm:spPr/>
      <dgm:t>
        <a:bodyPr/>
        <a:lstStyle/>
        <a:p>
          <a:pPr marL="180975" indent="-180975">
            <a:lnSpc>
              <a:spcPct val="100000"/>
            </a:lnSpc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dirty="0"/>
            <a:t>pracownicy służb ratowniczych i służb medycznych</a:t>
          </a:r>
        </a:p>
      </dgm:t>
    </dgm:pt>
    <dgm:pt modelId="{2B0815F0-54B5-4B4D-98E6-46C34CED3ABC}" type="parTrans" cxnId="{92DBEC71-1C50-4001-B3DE-252C913D3AA0}">
      <dgm:prSet/>
      <dgm:spPr/>
      <dgm:t>
        <a:bodyPr/>
        <a:lstStyle/>
        <a:p>
          <a:endParaRPr lang="pl-PL"/>
        </a:p>
      </dgm:t>
    </dgm:pt>
    <dgm:pt modelId="{D22477D8-89E1-4671-A214-EC381874270B}" type="sibTrans" cxnId="{92DBEC71-1C50-4001-B3DE-252C913D3AA0}">
      <dgm:prSet/>
      <dgm:spPr/>
      <dgm:t>
        <a:bodyPr/>
        <a:lstStyle/>
        <a:p>
          <a:endParaRPr lang="pl-PL"/>
        </a:p>
      </dgm:t>
    </dgm:pt>
    <dgm:pt modelId="{6C50D60C-3D51-4C3B-87B9-43B9749E8E57}" type="pres">
      <dgm:prSet presAssocID="{5F72F5A7-8BDC-4397-BCBE-F8CEB933BA3B}" presName="Name0" presStyleCnt="0">
        <dgm:presLayoutVars>
          <dgm:dir/>
          <dgm:animLvl val="lvl"/>
          <dgm:resizeHandles val="exact"/>
        </dgm:presLayoutVars>
      </dgm:prSet>
      <dgm:spPr/>
    </dgm:pt>
    <dgm:pt modelId="{AD39C947-C2F4-4E3C-A23B-B46A5C664AEF}" type="pres">
      <dgm:prSet presAssocID="{13F339A3-C8EE-484F-B8E0-7913526ED54A}" presName="composite" presStyleCnt="0"/>
      <dgm:spPr/>
    </dgm:pt>
    <dgm:pt modelId="{7D523869-0B98-4181-BBED-4819A799D3A7}" type="pres">
      <dgm:prSet presAssocID="{13F339A3-C8EE-484F-B8E0-7913526ED54A}" presName="parTx" presStyleLbl="alignNode1" presStyleIdx="0" presStyleCnt="1" custLinFactNeighborX="12187" custLinFactNeighborY="8283">
        <dgm:presLayoutVars>
          <dgm:chMax val="0"/>
          <dgm:chPref val="0"/>
          <dgm:bulletEnabled val="1"/>
        </dgm:presLayoutVars>
      </dgm:prSet>
      <dgm:spPr/>
    </dgm:pt>
    <dgm:pt modelId="{D8BE3DB1-386B-41E3-82B8-F546B53B66F6}" type="pres">
      <dgm:prSet presAssocID="{13F339A3-C8EE-484F-B8E0-7913526ED54A}" presName="desTx" presStyleLbl="alignAccFollowNode1" presStyleIdx="0" presStyleCnt="1" custScaleY="100000" custLinFactNeighborX="49" custLinFactNeighborY="276">
        <dgm:presLayoutVars>
          <dgm:bulletEnabled val="1"/>
        </dgm:presLayoutVars>
      </dgm:prSet>
      <dgm:spPr/>
    </dgm:pt>
  </dgm:ptLst>
  <dgm:cxnLst>
    <dgm:cxn modelId="{50B0D31A-01AC-4A34-9200-6AF6161694B5}" type="presOf" srcId="{C163A622-CBB7-4E6E-92C3-4B90E174749B}" destId="{D8BE3DB1-386B-41E3-82B8-F546B53B66F6}" srcOrd="0" destOrd="5" presId="urn:microsoft.com/office/officeart/2005/8/layout/hList1"/>
    <dgm:cxn modelId="{D78BB720-0A94-49B9-B35F-940A96A0E468}" type="presOf" srcId="{63FB41B8-46A2-48E5-A88F-455E1C56E7A0}" destId="{D8BE3DB1-386B-41E3-82B8-F546B53B66F6}" srcOrd="0" destOrd="6" presId="urn:microsoft.com/office/officeart/2005/8/layout/hList1"/>
    <dgm:cxn modelId="{2DB02436-B38B-487D-8435-47776DB2A17F}" srcId="{13F339A3-C8EE-484F-B8E0-7913526ED54A}" destId="{B47D975D-2E32-465D-86C1-272C6247C79A}" srcOrd="1" destOrd="0" parTransId="{6F27F545-708F-47C3-83EA-523E28B02D4F}" sibTransId="{7CB06E8A-37CC-40B1-8A02-39E7C24615DC}"/>
    <dgm:cxn modelId="{E0180A3C-DD5B-44EA-980E-E4119F382B08}" srcId="{13F339A3-C8EE-484F-B8E0-7913526ED54A}" destId="{C163A622-CBB7-4E6E-92C3-4B90E174749B}" srcOrd="5" destOrd="0" parTransId="{145F87E2-A878-40F0-9145-316D06124B9F}" sibTransId="{EE2908FF-5017-43B1-A013-64A5A355A786}"/>
    <dgm:cxn modelId="{F1CFA74D-312D-4909-B6EA-AE1CFAB92300}" srcId="{5F72F5A7-8BDC-4397-BCBE-F8CEB933BA3B}" destId="{13F339A3-C8EE-484F-B8E0-7913526ED54A}" srcOrd="0" destOrd="0" parTransId="{89679B21-68A8-42B5-9987-6F432552E271}" sibTransId="{C2D92EF9-18FB-4600-B446-49E0BC1B98F3}"/>
    <dgm:cxn modelId="{438D216E-A5F8-4B70-8AB0-729906C5E2D1}" type="presOf" srcId="{13F339A3-C8EE-484F-B8E0-7913526ED54A}" destId="{7D523869-0B98-4181-BBED-4819A799D3A7}" srcOrd="0" destOrd="0" presId="urn:microsoft.com/office/officeart/2005/8/layout/hList1"/>
    <dgm:cxn modelId="{49ACF94F-CFE9-41E1-A029-CE8A67EC4DC7}" type="presOf" srcId="{09663CD5-979F-4FA2-B700-31C2D5C7E09A}" destId="{D8BE3DB1-386B-41E3-82B8-F546B53B66F6}" srcOrd="0" destOrd="4" presId="urn:microsoft.com/office/officeart/2005/8/layout/hList1"/>
    <dgm:cxn modelId="{92DBEC71-1C50-4001-B3DE-252C913D3AA0}" srcId="{13F339A3-C8EE-484F-B8E0-7913526ED54A}" destId="{63FB41B8-46A2-48E5-A88F-455E1C56E7A0}" srcOrd="6" destOrd="0" parTransId="{2B0815F0-54B5-4B4D-98E6-46C34CED3ABC}" sibTransId="{D22477D8-89E1-4671-A214-EC381874270B}"/>
    <dgm:cxn modelId="{CB318F81-DB81-40FE-AEB5-635639A03195}" type="presOf" srcId="{7D2FA599-230D-4A0B-B97D-285D46BD7F0C}" destId="{D8BE3DB1-386B-41E3-82B8-F546B53B66F6}" srcOrd="0" destOrd="0" presId="urn:microsoft.com/office/officeart/2005/8/layout/hList1"/>
    <dgm:cxn modelId="{3103B481-B638-4D5F-8E5C-04AE8C9E5843}" type="presOf" srcId="{C4846114-55AA-4DB8-B5FE-BFA46CAB67A5}" destId="{D8BE3DB1-386B-41E3-82B8-F546B53B66F6}" srcOrd="0" destOrd="2" presId="urn:microsoft.com/office/officeart/2005/8/layout/hList1"/>
    <dgm:cxn modelId="{219C078D-796B-4EE2-85F6-867CB8ECC339}" srcId="{13F339A3-C8EE-484F-B8E0-7913526ED54A}" destId="{B6E91C9B-1F1B-4BF1-BF3F-8773EC257EE4}" srcOrd="7" destOrd="0" parTransId="{AD01FAE3-9D6D-478C-94B8-CC3C0077B454}" sibTransId="{3AA83ADE-2528-4B1A-A2A9-DF90ED4E928D}"/>
    <dgm:cxn modelId="{F22BD697-DA3F-4931-AFC4-AFF950DBF194}" type="presOf" srcId="{B47D975D-2E32-465D-86C1-272C6247C79A}" destId="{D8BE3DB1-386B-41E3-82B8-F546B53B66F6}" srcOrd="0" destOrd="1" presId="urn:microsoft.com/office/officeart/2005/8/layout/hList1"/>
    <dgm:cxn modelId="{2F5BAB9B-C00F-468C-914F-E3256E41AD20}" srcId="{13F339A3-C8EE-484F-B8E0-7913526ED54A}" destId="{C4846114-55AA-4DB8-B5FE-BFA46CAB67A5}" srcOrd="2" destOrd="0" parTransId="{D2C8139B-0936-42C3-9F4B-9674B71CC214}" sibTransId="{70A07A0C-DEA1-4443-9984-92B38BCAD889}"/>
    <dgm:cxn modelId="{DD8837A1-8310-4C14-A659-06CA6DD3665F}" type="presOf" srcId="{5F72F5A7-8BDC-4397-BCBE-F8CEB933BA3B}" destId="{6C50D60C-3D51-4C3B-87B9-43B9749E8E57}" srcOrd="0" destOrd="0" presId="urn:microsoft.com/office/officeart/2005/8/layout/hList1"/>
    <dgm:cxn modelId="{9F9819A6-7A2F-41C1-B823-7562BE7E4BAD}" type="presOf" srcId="{F8F9AA98-1D11-49FC-9E5D-16E1C4E9D665}" destId="{D8BE3DB1-386B-41E3-82B8-F546B53B66F6}" srcOrd="0" destOrd="3" presId="urn:microsoft.com/office/officeart/2005/8/layout/hList1"/>
    <dgm:cxn modelId="{BA9DC9BE-DC15-41B5-9730-B1CA65A0DE4B}" type="presOf" srcId="{B6E91C9B-1F1B-4BF1-BF3F-8773EC257EE4}" destId="{D8BE3DB1-386B-41E3-82B8-F546B53B66F6}" srcOrd="0" destOrd="7" presId="urn:microsoft.com/office/officeart/2005/8/layout/hList1"/>
    <dgm:cxn modelId="{6A17DCC0-BDEF-4624-9E16-26276EDFD59D}" srcId="{13F339A3-C8EE-484F-B8E0-7913526ED54A}" destId="{09663CD5-979F-4FA2-B700-31C2D5C7E09A}" srcOrd="4" destOrd="0" parTransId="{0DD769E3-0E78-4871-876C-4CD9DAD1556C}" sibTransId="{CCD4F235-58A2-44DB-88C8-C029C05CF90F}"/>
    <dgm:cxn modelId="{E380F1C9-5CE2-440B-8A1B-811DBF5E2149}" srcId="{13F339A3-C8EE-484F-B8E0-7913526ED54A}" destId="{7D2FA599-230D-4A0B-B97D-285D46BD7F0C}" srcOrd="0" destOrd="0" parTransId="{BF200047-3D03-4DDD-BF3E-19C721AAD928}" sibTransId="{45444CC2-BF16-48A5-B58F-304C3911CA2D}"/>
    <dgm:cxn modelId="{61A9D2D6-8055-4FD5-92B4-E4A51C6A11A6}" srcId="{13F339A3-C8EE-484F-B8E0-7913526ED54A}" destId="{F8F9AA98-1D11-49FC-9E5D-16E1C4E9D665}" srcOrd="3" destOrd="0" parTransId="{D9397C0E-318A-43DC-A079-1887A757E23F}" sibTransId="{758FDB27-0B04-4151-95FD-2BC3C7F72F39}"/>
    <dgm:cxn modelId="{D4B74138-6A68-4C6C-9460-DD3596D865A6}" type="presParOf" srcId="{6C50D60C-3D51-4C3B-87B9-43B9749E8E57}" destId="{AD39C947-C2F4-4E3C-A23B-B46A5C664AEF}" srcOrd="0" destOrd="0" presId="urn:microsoft.com/office/officeart/2005/8/layout/hList1"/>
    <dgm:cxn modelId="{B9E380C0-66FC-46E8-A915-DF259943BE8E}" type="presParOf" srcId="{AD39C947-C2F4-4E3C-A23B-B46A5C664AEF}" destId="{7D523869-0B98-4181-BBED-4819A799D3A7}" srcOrd="0" destOrd="0" presId="urn:microsoft.com/office/officeart/2005/8/layout/hList1"/>
    <dgm:cxn modelId="{9F9A3638-9CD4-4E8E-BD51-CA775DE63CC9}" type="presParOf" srcId="{AD39C947-C2F4-4E3C-A23B-B46A5C664AEF}" destId="{D8BE3DB1-386B-41E3-82B8-F546B53B66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10F35A-CFCA-4212-866B-3DB89CB2EB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61CDB7-EE6E-4567-BE3F-11CA2A8133A7}">
      <dgm:prSet custT="1"/>
      <dgm:spPr/>
      <dgm:t>
        <a:bodyPr/>
        <a:lstStyle/>
        <a:p>
          <a:pPr algn="just" rtl="0">
            <a:lnSpc>
              <a:spcPct val="90000"/>
            </a:lnSpc>
          </a:pPr>
          <a:r>
            <a:rPr lang="pl-PL" sz="2600" dirty="0">
              <a:solidFill>
                <a:schemeClr val="bg1"/>
              </a:solidFill>
              <a:latin typeface="Calibri"/>
              <a:cs typeface="Calibri"/>
            </a:rPr>
            <a:t>Zwiększenie alokacji Priorytetu XII „STEP na Mazowszu”</a:t>
          </a:r>
          <a:endParaRPr lang="en-US" sz="2600" dirty="0">
            <a:solidFill>
              <a:schemeClr val="bg1"/>
            </a:solidFill>
            <a:latin typeface="Calibri"/>
            <a:cs typeface="Calibri"/>
          </a:endParaRPr>
        </a:p>
      </dgm:t>
    </dgm:pt>
    <dgm:pt modelId="{8860CC22-709E-4010-AAD3-D95F12FD93A5}" type="parTrans" cxnId="{DCD145A0-E58A-45DA-A90C-244B977FA406}">
      <dgm:prSet/>
      <dgm:spPr/>
      <dgm:t>
        <a:bodyPr/>
        <a:lstStyle/>
        <a:p>
          <a:pPr algn="just"/>
          <a:endParaRPr lang="pl-PL"/>
        </a:p>
      </dgm:t>
    </dgm:pt>
    <dgm:pt modelId="{2F7E62EF-9764-423F-A0B4-EC7462E991DD}" type="sibTrans" cxnId="{DCD145A0-E58A-45DA-A90C-244B977FA406}">
      <dgm:prSet/>
      <dgm:spPr/>
      <dgm:t>
        <a:bodyPr/>
        <a:lstStyle/>
        <a:p>
          <a:pPr algn="just"/>
          <a:endParaRPr lang="pl-PL"/>
        </a:p>
      </dgm:t>
    </dgm:pt>
    <dgm:pt modelId="{38317533-6B15-4406-B660-4C1F95495390}">
      <dgm:prSet phldr="0" custT="1"/>
      <dgm:spPr/>
      <dgm:t>
        <a:bodyPr/>
        <a:lstStyle/>
        <a:p>
          <a:pPr algn="l"/>
          <a:r>
            <a:rPr lang="pl-PL" sz="1800" dirty="0"/>
            <a:t>Dodanie w celu szczegółowym 1(vi) nowego typu projektu: Rozwój terapii genowych (projekty wybierane </a:t>
          </a:r>
          <a:br>
            <a:rPr lang="pl-PL" sz="1800" dirty="0"/>
          </a:br>
          <a:r>
            <a:rPr lang="pl-PL" sz="1800" dirty="0"/>
            <a:t>w sposób konkurencyjny). </a:t>
          </a:r>
        </a:p>
      </dgm:t>
    </dgm:pt>
    <dgm:pt modelId="{CDB05330-B296-4CD7-82A2-20049F3E1BD4}" type="parTrans" cxnId="{78B79B69-FD52-450D-AFE5-1F7F92D67225}">
      <dgm:prSet/>
      <dgm:spPr/>
      <dgm:t>
        <a:bodyPr/>
        <a:lstStyle/>
        <a:p>
          <a:pPr algn="just"/>
          <a:endParaRPr lang="pl-PL"/>
        </a:p>
      </dgm:t>
    </dgm:pt>
    <dgm:pt modelId="{C2BA39B2-40B6-4C66-B113-EABC63E76A00}" type="sibTrans" cxnId="{78B79B69-FD52-450D-AFE5-1F7F92D67225}">
      <dgm:prSet/>
      <dgm:spPr/>
      <dgm:t>
        <a:bodyPr/>
        <a:lstStyle/>
        <a:p>
          <a:pPr algn="just"/>
          <a:endParaRPr lang="pl-PL"/>
        </a:p>
      </dgm:t>
    </dgm:pt>
    <dgm:pt modelId="{0353BD51-6591-4AC3-9A7E-F4F433EBDB1D}">
      <dgm:prSet custT="1"/>
      <dgm:spPr/>
      <dgm:t>
        <a:bodyPr/>
        <a:lstStyle/>
        <a:p>
          <a:pPr algn="l"/>
          <a:r>
            <a:rPr lang="pl-PL" sz="1800" dirty="0"/>
            <a:t>Realizowane będą przedsięwzięcia przyczyniające się do rozwoju i zwiększenia dostępności terapii genowych </a:t>
          </a:r>
          <a:br>
            <a:rPr lang="pl-PL" sz="1800" dirty="0"/>
          </a:br>
          <a:r>
            <a:rPr lang="pl-PL" sz="1800" dirty="0"/>
            <a:t>w regionie oraz uniezależnienia od ośrodków zewnętrznych, obejmujące inwestycje polegające </a:t>
          </a:r>
          <a:br>
            <a:rPr lang="pl-PL" sz="1800" dirty="0"/>
          </a:br>
          <a:r>
            <a:rPr lang="pl-PL" sz="1800" dirty="0"/>
            <a:t>na utworzeniu/rozwoju ośrodków/laboratoriów badawczych lub rozwoju produkcji niezbędnych elementów wykorzystywanych w terapiach genowych. </a:t>
          </a:r>
        </a:p>
      </dgm:t>
    </dgm:pt>
    <dgm:pt modelId="{999C22C8-BA7E-42C8-BB7C-6488098446A9}" type="parTrans" cxnId="{37118E6E-9B66-4253-8ACB-5FCF8032B290}">
      <dgm:prSet/>
      <dgm:spPr/>
      <dgm:t>
        <a:bodyPr/>
        <a:lstStyle/>
        <a:p>
          <a:pPr algn="just"/>
          <a:endParaRPr lang="pl-PL"/>
        </a:p>
      </dgm:t>
    </dgm:pt>
    <dgm:pt modelId="{CF5CF33B-0650-4A29-8115-7588C262E02C}" type="sibTrans" cxnId="{37118E6E-9B66-4253-8ACB-5FCF8032B290}">
      <dgm:prSet/>
      <dgm:spPr/>
      <dgm:t>
        <a:bodyPr/>
        <a:lstStyle/>
        <a:p>
          <a:pPr algn="just"/>
          <a:endParaRPr lang="pl-PL"/>
        </a:p>
      </dgm:t>
    </dgm:pt>
    <dgm:pt modelId="{12AE408D-9A07-4153-8716-05C5C3A36061}">
      <dgm:prSet custT="1"/>
      <dgm:spPr/>
      <dgm:t>
        <a:bodyPr/>
        <a:lstStyle/>
        <a:p>
          <a:pPr algn="l"/>
          <a:r>
            <a:rPr lang="pl-PL" sz="1800" dirty="0"/>
            <a:t>Realokowane zostaną środki w szacunkowej wysokości </a:t>
          </a:r>
          <a:r>
            <a:rPr lang="pl-PL" sz="1800" b="1" dirty="0"/>
            <a:t>11 100 000 EUR</a:t>
          </a:r>
          <a:r>
            <a:rPr lang="pl-PL" sz="1800" dirty="0"/>
            <a:t> (alokacja po zmianach wzrośnie </a:t>
          </a:r>
          <a:br>
            <a:rPr lang="pl-PL" sz="1800" dirty="0"/>
          </a:br>
          <a:r>
            <a:rPr lang="pl-PL" sz="1800" dirty="0"/>
            <a:t>do 46 100 000 EUR) z Priorytetu I „Fundusze Europejskie dla bardziej konkurencyjnego i inteligentnego Mazowsza”.</a:t>
          </a:r>
        </a:p>
      </dgm:t>
    </dgm:pt>
    <dgm:pt modelId="{9D180618-74CF-40C1-B833-87B4C723FD39}" type="parTrans" cxnId="{F9B40544-5030-4275-A2CD-733FDBF67A5D}">
      <dgm:prSet/>
      <dgm:spPr/>
      <dgm:t>
        <a:bodyPr/>
        <a:lstStyle/>
        <a:p>
          <a:pPr algn="just"/>
          <a:endParaRPr lang="pl-PL"/>
        </a:p>
      </dgm:t>
    </dgm:pt>
    <dgm:pt modelId="{4C1D5B3A-512E-445F-8C29-532226DAEE3C}" type="sibTrans" cxnId="{F9B40544-5030-4275-A2CD-733FDBF67A5D}">
      <dgm:prSet/>
      <dgm:spPr/>
      <dgm:t>
        <a:bodyPr/>
        <a:lstStyle/>
        <a:p>
          <a:pPr algn="just"/>
          <a:endParaRPr lang="pl-PL"/>
        </a:p>
      </dgm:t>
    </dgm:pt>
    <dgm:pt modelId="{F58B3DD2-DBBD-4D84-BF92-F0FB3B2E32FD}" type="pres">
      <dgm:prSet presAssocID="{C110F35A-CFCA-4212-866B-3DB89CB2EBCC}" presName="linear" presStyleCnt="0">
        <dgm:presLayoutVars>
          <dgm:animLvl val="lvl"/>
          <dgm:resizeHandles val="exact"/>
        </dgm:presLayoutVars>
      </dgm:prSet>
      <dgm:spPr/>
    </dgm:pt>
    <dgm:pt modelId="{CA8A3676-DD4D-4949-8D8D-D7C5DC49A120}" type="pres">
      <dgm:prSet presAssocID="{DB61CDB7-EE6E-4567-BE3F-11CA2A8133A7}" presName="parentText" presStyleLbl="node1" presStyleIdx="0" presStyleCnt="1" custScaleY="73576" custLinFactNeighborX="74" custLinFactNeighborY="-33049">
        <dgm:presLayoutVars>
          <dgm:chMax val="0"/>
          <dgm:bulletEnabled val="1"/>
        </dgm:presLayoutVars>
      </dgm:prSet>
      <dgm:spPr/>
    </dgm:pt>
    <dgm:pt modelId="{6B808468-DAE9-4B02-A9A7-E7983E63FEEE}" type="pres">
      <dgm:prSet presAssocID="{DB61CDB7-EE6E-4567-BE3F-11CA2A8133A7}" presName="childText" presStyleLbl="revTx" presStyleIdx="0" presStyleCnt="1" custScaleY="88273" custLinFactNeighborX="74" custLinFactNeighborY="-41973">
        <dgm:presLayoutVars>
          <dgm:bulletEnabled val="1"/>
        </dgm:presLayoutVars>
      </dgm:prSet>
      <dgm:spPr/>
    </dgm:pt>
  </dgm:ptLst>
  <dgm:cxnLst>
    <dgm:cxn modelId="{5BA41521-B188-4B8B-97A1-CF60073EB3A1}" type="presOf" srcId="{C110F35A-CFCA-4212-866B-3DB89CB2EBCC}" destId="{F58B3DD2-DBBD-4D84-BF92-F0FB3B2E32FD}" srcOrd="0" destOrd="0" presId="urn:microsoft.com/office/officeart/2005/8/layout/vList2"/>
    <dgm:cxn modelId="{CDDEB343-B21B-4F3C-8975-34DF07F8491E}" type="presOf" srcId="{0353BD51-6591-4AC3-9A7E-F4F433EBDB1D}" destId="{6B808468-DAE9-4B02-A9A7-E7983E63FEEE}" srcOrd="0" destOrd="1" presId="urn:microsoft.com/office/officeart/2005/8/layout/vList2"/>
    <dgm:cxn modelId="{F9B40544-5030-4275-A2CD-733FDBF67A5D}" srcId="{DB61CDB7-EE6E-4567-BE3F-11CA2A8133A7}" destId="{12AE408D-9A07-4153-8716-05C5C3A36061}" srcOrd="2" destOrd="0" parTransId="{9D180618-74CF-40C1-B833-87B4C723FD39}" sibTransId="{4C1D5B3A-512E-445F-8C29-532226DAEE3C}"/>
    <dgm:cxn modelId="{78B79B69-FD52-450D-AFE5-1F7F92D67225}" srcId="{DB61CDB7-EE6E-4567-BE3F-11CA2A8133A7}" destId="{38317533-6B15-4406-B660-4C1F95495390}" srcOrd="0" destOrd="0" parTransId="{CDB05330-B296-4CD7-82A2-20049F3E1BD4}" sibTransId="{C2BA39B2-40B6-4C66-B113-EABC63E76A00}"/>
    <dgm:cxn modelId="{37118E6E-9B66-4253-8ACB-5FCF8032B290}" srcId="{DB61CDB7-EE6E-4567-BE3F-11CA2A8133A7}" destId="{0353BD51-6591-4AC3-9A7E-F4F433EBDB1D}" srcOrd="1" destOrd="0" parTransId="{999C22C8-BA7E-42C8-BB7C-6488098446A9}" sibTransId="{CF5CF33B-0650-4A29-8115-7588C262E02C}"/>
    <dgm:cxn modelId="{B596E486-9840-4918-A472-67811FD3D378}" type="presOf" srcId="{38317533-6B15-4406-B660-4C1F95495390}" destId="{6B808468-DAE9-4B02-A9A7-E7983E63FEEE}" srcOrd="0" destOrd="0" presId="urn:microsoft.com/office/officeart/2005/8/layout/vList2"/>
    <dgm:cxn modelId="{1B45DF8C-87EC-48CB-8B23-A4D9BC2AA0A6}" type="presOf" srcId="{DB61CDB7-EE6E-4567-BE3F-11CA2A8133A7}" destId="{CA8A3676-DD4D-4949-8D8D-D7C5DC49A120}" srcOrd="0" destOrd="0" presId="urn:microsoft.com/office/officeart/2005/8/layout/vList2"/>
    <dgm:cxn modelId="{D8779B8E-D45F-4D38-837A-06AC4994A4BA}" type="presOf" srcId="{12AE408D-9A07-4153-8716-05C5C3A36061}" destId="{6B808468-DAE9-4B02-A9A7-E7983E63FEEE}" srcOrd="0" destOrd="2" presId="urn:microsoft.com/office/officeart/2005/8/layout/vList2"/>
    <dgm:cxn modelId="{DCD145A0-E58A-45DA-A90C-244B977FA406}" srcId="{C110F35A-CFCA-4212-866B-3DB89CB2EBCC}" destId="{DB61CDB7-EE6E-4567-BE3F-11CA2A8133A7}" srcOrd="0" destOrd="0" parTransId="{8860CC22-709E-4010-AAD3-D95F12FD93A5}" sibTransId="{2F7E62EF-9764-423F-A0B4-EC7462E991DD}"/>
    <dgm:cxn modelId="{05D7C6AA-366B-420B-AFD9-3550BD176B85}" type="presParOf" srcId="{F58B3DD2-DBBD-4D84-BF92-F0FB3B2E32FD}" destId="{CA8A3676-DD4D-4949-8D8D-D7C5DC49A120}" srcOrd="0" destOrd="0" presId="urn:microsoft.com/office/officeart/2005/8/layout/vList2"/>
    <dgm:cxn modelId="{95BDE26E-B7EF-4F80-A9F6-9D33AE5568B2}" type="presParOf" srcId="{F58B3DD2-DBBD-4D84-BF92-F0FB3B2E32FD}" destId="{6B808468-DAE9-4B02-A9A7-E7983E63FEE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A3676-DD4D-4949-8D8D-D7C5DC49A120}">
      <dsp:nvSpPr>
        <dsp:cNvPr id="0" name=""/>
        <dsp:cNvSpPr/>
      </dsp:nvSpPr>
      <dsp:spPr>
        <a:xfrm>
          <a:off x="424787" y="492822"/>
          <a:ext cx="8714488" cy="415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>
              <a:solidFill>
                <a:schemeClr val="bg1"/>
              </a:solidFill>
              <a:latin typeface="Calibri"/>
              <a:cs typeface="Calibri"/>
            </a:rPr>
            <a:t>Utworzenie nowego Priorytetu XIII „Edukacja dla obronności”</a:t>
          </a:r>
          <a:endParaRPr lang="en-US" sz="2600" b="1" kern="1200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445075" y="513110"/>
        <a:ext cx="8673912" cy="375025"/>
      </dsp:txXfrm>
    </dsp:sp>
    <dsp:sp modelId="{6B808468-DAE9-4B02-A9A7-E7983E63FEEE}">
      <dsp:nvSpPr>
        <dsp:cNvPr id="0" name=""/>
        <dsp:cNvSpPr/>
      </dsp:nvSpPr>
      <dsp:spPr>
        <a:xfrm>
          <a:off x="0" y="1933903"/>
          <a:ext cx="9564064" cy="9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659" tIns="81280" rIns="455168" bIns="81280" numCol="1" spcCol="1270" anchor="t" anchorCtr="0">
          <a:noAutofit/>
        </a:bodyPr>
        <a:lstStyle/>
        <a:p>
          <a:pPr marL="285750" lvl="1" indent="-285750" algn="just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endParaRPr lang="pl-PL" sz="5000" u="none" kern="1200" dirty="0"/>
        </a:p>
      </dsp:txBody>
      <dsp:txXfrm>
        <a:off x="0" y="1933903"/>
        <a:ext cx="9564064" cy="9431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24F40-82D5-469B-86DB-FE46E2C180A5}">
      <dsp:nvSpPr>
        <dsp:cNvPr id="0" name=""/>
        <dsp:cNvSpPr/>
      </dsp:nvSpPr>
      <dsp:spPr>
        <a:xfrm>
          <a:off x="9623" y="43210"/>
          <a:ext cx="3623957" cy="118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l-PL" sz="1400" b="1" u="none" kern="1200" dirty="0"/>
            <a:t>Realokacja środków z CP 5 do CP 2</a:t>
          </a:r>
          <a:endParaRPr lang="pl-PL" sz="1400" u="none" kern="1200" dirty="0"/>
        </a:p>
      </dsp:txBody>
      <dsp:txXfrm>
        <a:off x="9623" y="43210"/>
        <a:ext cx="3623957" cy="1180800"/>
      </dsp:txXfrm>
    </dsp:sp>
    <dsp:sp modelId="{0086D215-E8AC-4EA5-B94F-F164868DAE47}">
      <dsp:nvSpPr>
        <dsp:cNvPr id="0" name=""/>
        <dsp:cNvSpPr/>
      </dsp:nvSpPr>
      <dsp:spPr>
        <a:xfrm>
          <a:off x="9515" y="1200046"/>
          <a:ext cx="3623957" cy="3263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80975" lvl="1" indent="-180975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350" kern="1200" dirty="0"/>
            <a:t>realokacja niezaangażowanych środków </a:t>
          </a:r>
          <a:br>
            <a:rPr lang="pl-PL" sz="1350" kern="1200" dirty="0"/>
          </a:br>
          <a:r>
            <a:rPr lang="pl-PL" sz="1350" kern="1200" dirty="0"/>
            <a:t>z Priorytetu IX „Mazowsze bliższe obywatelom dzięki Funduszom Europejskim” z CS 5(ii) </a:t>
          </a:r>
          <a:br>
            <a:rPr lang="pl-PL" sz="1350" kern="1200" dirty="0"/>
          </a:br>
          <a:r>
            <a:rPr lang="pl-PL" sz="1350" kern="1200" dirty="0"/>
            <a:t>w wysokości </a:t>
          </a:r>
          <a:r>
            <a:rPr lang="pl-PL" sz="1350" b="1" kern="1200" dirty="0"/>
            <a:t>2 300 000 EUR</a:t>
          </a:r>
          <a:r>
            <a:rPr lang="pl-PL" sz="1350" kern="1200" dirty="0"/>
            <a:t>; </a:t>
          </a:r>
        </a:p>
        <a:p>
          <a:pPr marL="180975" lvl="1" indent="-180975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350" kern="1200" dirty="0"/>
            <a:t>dofinansowane zostaną projekty w ramach </a:t>
          </a:r>
          <a:br>
            <a:rPr lang="pl-PL" sz="1350" kern="1200" dirty="0"/>
          </a:br>
          <a:r>
            <a:rPr lang="pl-PL" sz="1350" b="1" kern="1200" dirty="0"/>
            <a:t>CS 2(v) </a:t>
          </a:r>
          <a:r>
            <a:rPr lang="pl-PL" sz="1350" kern="1200" dirty="0"/>
            <a:t>z listy rezerwowej naboru </a:t>
          </a:r>
          <a:br>
            <a:rPr lang="pl-PL" sz="1350" kern="1200" dirty="0"/>
          </a:br>
          <a:r>
            <a:rPr lang="pl-PL" sz="1350" kern="1200" dirty="0"/>
            <a:t>na typ projektu: Zarządzanie efektywnymi, inteligentnymi sieciami wodociągowymi. Pozostałe po podpisaniu umów środki będzie można przeznaczyć na dofinansowanie projektów z listy rezerwowej naboru </a:t>
          </a:r>
          <a:br>
            <a:rPr lang="pl-PL" sz="1350" kern="1200" dirty="0"/>
          </a:br>
          <a:r>
            <a:rPr lang="pl-PL" sz="1350" kern="1200" dirty="0"/>
            <a:t>na typ projektu: Porządkowanie gospodarki wodno-kanalizacyjnej (obecnie trwa ocena merytoryczna wniosków). </a:t>
          </a:r>
        </a:p>
        <a:p>
          <a:pPr marL="0" lvl="1" indent="0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l-PL" sz="1350" b="1" kern="1200" dirty="0"/>
            <a:t>Zmiana wpisuje się w sprostanie wyzwaniom strategicznym. </a:t>
          </a:r>
        </a:p>
      </dsp:txBody>
      <dsp:txXfrm>
        <a:off x="9515" y="1200046"/>
        <a:ext cx="3623957" cy="3263805"/>
      </dsp:txXfrm>
    </dsp:sp>
    <dsp:sp modelId="{7D523869-0B98-4181-BBED-4819A799D3A7}">
      <dsp:nvSpPr>
        <dsp:cNvPr id="0" name=""/>
        <dsp:cNvSpPr/>
      </dsp:nvSpPr>
      <dsp:spPr>
        <a:xfrm>
          <a:off x="4126874" y="19110"/>
          <a:ext cx="3623957" cy="118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l-PL" sz="1400" b="1" u="none" kern="1200" dirty="0"/>
            <a:t>Realokacja środków z CP 5 do CP 3</a:t>
          </a:r>
          <a:endParaRPr lang="pl-PL" sz="1400" u="none" kern="1200" dirty="0"/>
        </a:p>
      </dsp:txBody>
      <dsp:txXfrm>
        <a:off x="4126874" y="19110"/>
        <a:ext cx="3623957" cy="1180800"/>
      </dsp:txXfrm>
    </dsp:sp>
    <dsp:sp modelId="{D8BE3DB1-386B-41E3-82B8-F546B53B66F6}">
      <dsp:nvSpPr>
        <dsp:cNvPr id="0" name=""/>
        <dsp:cNvSpPr/>
      </dsp:nvSpPr>
      <dsp:spPr>
        <a:xfrm>
          <a:off x="4125496" y="1199981"/>
          <a:ext cx="3623957" cy="3263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80975" lvl="1" indent="-180975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350" kern="1200" dirty="0"/>
            <a:t>realokacja niezaangażowanych środków </a:t>
          </a:r>
          <a:br>
            <a:rPr lang="pl-PL" sz="1350" kern="1200" dirty="0"/>
          </a:br>
          <a:r>
            <a:rPr lang="pl-PL" sz="1350" kern="1200" dirty="0"/>
            <a:t>z Priorytetu IX „Mazowsze bliższe obywatelom dzięki Funduszom Europejskim” z CS 5(ii) </a:t>
          </a:r>
          <a:br>
            <a:rPr lang="pl-PL" sz="1350" kern="1200" dirty="0"/>
          </a:br>
          <a:r>
            <a:rPr lang="pl-PL" sz="1350" kern="1200" dirty="0"/>
            <a:t>w wysokości </a:t>
          </a:r>
          <a:r>
            <a:rPr lang="pl-PL" sz="1350" b="1" kern="1200" dirty="0"/>
            <a:t>10 000 000 EUR</a:t>
          </a:r>
          <a:r>
            <a:rPr lang="pl-PL" sz="1350" kern="1200" dirty="0"/>
            <a:t>; </a:t>
          </a:r>
        </a:p>
        <a:p>
          <a:pPr marL="180975" lvl="1" indent="-180975" algn="l" defTabSz="6000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350" kern="1200" dirty="0"/>
            <a:t>dofinansowane zostaną projekty w ramach </a:t>
          </a:r>
          <a:br>
            <a:rPr lang="pl-PL" sz="1350" kern="1200" dirty="0"/>
          </a:br>
          <a:r>
            <a:rPr lang="pl-PL" sz="1350" b="1" kern="1200" dirty="0"/>
            <a:t>CS 3(ii) </a:t>
          </a:r>
          <a:r>
            <a:rPr lang="pl-PL" sz="1350" kern="1200" dirty="0"/>
            <a:t>z listy rezerwowej naboru </a:t>
          </a:r>
          <a:br>
            <a:rPr lang="pl-PL" sz="1350" kern="1200" dirty="0"/>
          </a:br>
          <a:r>
            <a:rPr lang="pl-PL" sz="1350" kern="1200" dirty="0"/>
            <a:t>na typ projektu: Budowa i przebudowa dróg powiatowych i gminnych.</a:t>
          </a:r>
        </a:p>
      </dsp:txBody>
      <dsp:txXfrm>
        <a:off x="4125496" y="1199981"/>
        <a:ext cx="3623957" cy="3263805"/>
      </dsp:txXfrm>
    </dsp:sp>
    <dsp:sp modelId="{5CB8CB15-9911-4720-BD8C-712B296159BB}">
      <dsp:nvSpPr>
        <dsp:cNvPr id="0" name=""/>
        <dsp:cNvSpPr/>
      </dsp:nvSpPr>
      <dsp:spPr>
        <a:xfrm>
          <a:off x="8260540" y="19110"/>
          <a:ext cx="3623957" cy="1180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l-PL" sz="1400" b="1" kern="1200" dirty="0"/>
            <a:t>Pozostałe zmiany (SZOP) </a:t>
          </a:r>
          <a:endParaRPr lang="pl-PL" sz="1400" kern="1200" dirty="0"/>
        </a:p>
      </dsp:txBody>
      <dsp:txXfrm>
        <a:off x="8260540" y="19110"/>
        <a:ext cx="3623957" cy="1180800"/>
      </dsp:txXfrm>
    </dsp:sp>
    <dsp:sp modelId="{60CF41A7-05B5-4BDA-86CF-4444913C95FF}">
      <dsp:nvSpPr>
        <dsp:cNvPr id="0" name=""/>
        <dsp:cNvSpPr/>
      </dsp:nvSpPr>
      <dsp:spPr>
        <a:xfrm>
          <a:off x="8266339" y="1199981"/>
          <a:ext cx="3623957" cy="3263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80975" lvl="1" indent="-123825" algn="l" defTabSz="60007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350" kern="1200" dirty="0"/>
            <a:t>Zarząd Województwa Mazowieckiego – w celu przyspieszenia realizacji programu (</a:t>
          </a:r>
          <a:r>
            <a:rPr lang="pl-PL" sz="1350" b="1" kern="1200" dirty="0"/>
            <a:t>zwiększenie alokacji naborów i dofinansowanie projektów z list rezerwowych</a:t>
          </a:r>
          <a:r>
            <a:rPr lang="pl-PL" sz="1350" kern="1200" dirty="0"/>
            <a:t>) – na bieżąco dokonuje realokacji środków EFRR i EFS+ </a:t>
          </a:r>
          <a:br>
            <a:rPr lang="pl-PL" sz="1350" kern="1200" dirty="0"/>
          </a:br>
          <a:r>
            <a:rPr lang="pl-PL" sz="1350" kern="1200" dirty="0"/>
            <a:t>w Szczegółowym Opisie Priorytetów; </a:t>
          </a:r>
        </a:p>
        <a:p>
          <a:pPr marL="180975" lvl="1" indent="-123825" algn="l" defTabSz="60007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350" kern="1200" dirty="0"/>
            <a:t>realokacje dokonywane są pomiędzy celami szczegółowymi oraz kategoriami interwencji </a:t>
          </a:r>
          <a:br>
            <a:rPr lang="pl-PL" sz="1350" kern="1200" dirty="0"/>
          </a:br>
          <a:r>
            <a:rPr lang="pl-PL" sz="1350" kern="1200" dirty="0"/>
            <a:t>w ramach poszczególnych Priorytetów; </a:t>
          </a:r>
        </a:p>
        <a:p>
          <a:pPr marL="180975" lvl="1" indent="-123825" algn="l" defTabSz="600075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l-PL" sz="1350" b="0" kern="1200" dirty="0"/>
            <a:t>uwzględnione zostanie </a:t>
          </a:r>
          <a:r>
            <a:rPr lang="pl-PL" sz="1350" b="0" u="sng" kern="1200" dirty="0"/>
            <a:t>m.in. </a:t>
          </a:r>
          <a:r>
            <a:rPr lang="pl-PL" sz="1350" b="0" kern="1200" dirty="0"/>
            <a:t>zwiększenie alokacji CS 2(v) o 24 650 000 EUR na typ projektu: Zarządzanie efektywnymi, inteligentnymi sieciami wodociągowymi (zmiana wpisuje się w sprostanie wyzwaniom strategicznym).</a:t>
          </a:r>
        </a:p>
      </dsp:txBody>
      <dsp:txXfrm>
        <a:off x="8266339" y="1199981"/>
        <a:ext cx="3623957" cy="3263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06177-77A9-4EF5-8AD9-A910DBA00678}">
      <dsp:nvSpPr>
        <dsp:cNvPr id="0" name=""/>
        <dsp:cNvSpPr/>
      </dsp:nvSpPr>
      <dsp:spPr>
        <a:xfrm>
          <a:off x="0" y="0"/>
          <a:ext cx="7489010" cy="831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180975" lvl="0" indent="-180975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400" kern="1200" dirty="0"/>
            <a:t>Cel szczegółowy: </a:t>
          </a:r>
          <a:r>
            <a:rPr lang="pl-PL" sz="2400" b="1" kern="1200" dirty="0"/>
            <a:t>4(g)</a:t>
          </a:r>
          <a:endParaRPr lang="pl-PL" sz="2400" b="0" kern="1200" dirty="0"/>
        </a:p>
      </dsp:txBody>
      <dsp:txXfrm>
        <a:off x="0" y="0"/>
        <a:ext cx="7489010" cy="831695"/>
      </dsp:txXfrm>
    </dsp:sp>
    <dsp:sp modelId="{D59481ED-5472-470D-B2E3-268240AD97E7}">
      <dsp:nvSpPr>
        <dsp:cNvPr id="0" name=""/>
        <dsp:cNvSpPr/>
      </dsp:nvSpPr>
      <dsp:spPr>
        <a:xfrm>
          <a:off x="0" y="831293"/>
          <a:ext cx="7489010" cy="8480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180975" lvl="1" indent="-180975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pl-PL" sz="2400" kern="1200" dirty="0"/>
            <a:t>Szacowana alokacja </a:t>
          </a:r>
          <a:r>
            <a:rPr lang="pl-PL" sz="2400" b="1" kern="1200" dirty="0"/>
            <a:t>22 184 000 EUR</a:t>
          </a:r>
          <a:endParaRPr lang="pl-PL" sz="2400" kern="1200" dirty="0"/>
        </a:p>
      </dsp:txBody>
      <dsp:txXfrm>
        <a:off x="0" y="831293"/>
        <a:ext cx="7489010" cy="8480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A3676-DD4D-4949-8D8D-D7C5DC49A120}">
      <dsp:nvSpPr>
        <dsp:cNvPr id="0" name=""/>
        <dsp:cNvSpPr/>
      </dsp:nvSpPr>
      <dsp:spPr>
        <a:xfrm>
          <a:off x="326134" y="6797"/>
          <a:ext cx="9237929" cy="415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>
              <a:solidFill>
                <a:schemeClr val="bg1"/>
              </a:solidFill>
              <a:latin typeface="Calibri"/>
              <a:cs typeface="Calibri"/>
            </a:rPr>
            <a:t>Utworzenie nowego Priorytetu XIII „Edukacja dla obronności”</a:t>
          </a:r>
          <a:endParaRPr lang="en-US" sz="2600" b="1" kern="1200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346422" y="27085"/>
        <a:ext cx="9197353" cy="375025"/>
      </dsp:txXfrm>
    </dsp:sp>
    <dsp:sp modelId="{6B808468-DAE9-4B02-A9A7-E7983E63FEEE}">
      <dsp:nvSpPr>
        <dsp:cNvPr id="0" name=""/>
        <dsp:cNvSpPr/>
      </dsp:nvSpPr>
      <dsp:spPr>
        <a:xfrm>
          <a:off x="0" y="1933903"/>
          <a:ext cx="9564064" cy="9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659" tIns="81280" rIns="455168" bIns="81280" numCol="1" spcCol="1270" anchor="t" anchorCtr="0">
          <a:noAutofit/>
        </a:bodyPr>
        <a:lstStyle/>
        <a:p>
          <a:pPr marL="285750" lvl="1" indent="-285750" algn="just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endParaRPr lang="pl-PL" sz="5000" u="none" kern="1200" dirty="0"/>
        </a:p>
      </dsp:txBody>
      <dsp:txXfrm>
        <a:off x="0" y="1933903"/>
        <a:ext cx="9564064" cy="943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23869-0B98-4181-BBED-4819A799D3A7}">
      <dsp:nvSpPr>
        <dsp:cNvPr id="0" name=""/>
        <dsp:cNvSpPr/>
      </dsp:nvSpPr>
      <dsp:spPr>
        <a:xfrm>
          <a:off x="3922" y="130700"/>
          <a:ext cx="8025922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l-PL" sz="2400" b="1" u="none" kern="1200" dirty="0"/>
            <a:t>Cele działań</a:t>
          </a:r>
          <a:endParaRPr lang="pl-PL" sz="2400" u="none" kern="1200" dirty="0"/>
        </a:p>
      </dsp:txBody>
      <dsp:txXfrm>
        <a:off x="3922" y="130700"/>
        <a:ext cx="8025922" cy="576000"/>
      </dsp:txXfrm>
    </dsp:sp>
    <dsp:sp modelId="{D8BE3DB1-386B-41E3-82B8-F546B53B66F6}">
      <dsp:nvSpPr>
        <dsp:cNvPr id="0" name=""/>
        <dsp:cNvSpPr/>
      </dsp:nvSpPr>
      <dsp:spPr>
        <a:xfrm>
          <a:off x="3922" y="722910"/>
          <a:ext cx="8025922" cy="27406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80975" lvl="1" indent="-180975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900" kern="1200" dirty="0"/>
            <a:t>zwiększenie świadomości obywatelskiej i gotowości do działania, w szczególności w zakresie ochrony cywilnej ludności</a:t>
          </a:r>
        </a:p>
        <a:p>
          <a:pPr marL="180975" lvl="1" indent="-180975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900" kern="1200" dirty="0"/>
            <a:t>wzmocnienie lokalnych struktur reagowania kryzysowego (OSP/ratownictwo)</a:t>
          </a:r>
        </a:p>
        <a:p>
          <a:pPr marL="180975" lvl="1" indent="-180975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900" kern="1200" dirty="0"/>
            <a:t>poprawa współpracy między mieszkańcami a instytucjami publicznymi i lokalnymi </a:t>
          </a:r>
          <a:r>
            <a:rPr lang="pl-PL" sz="1900" kern="1200" dirty="0" err="1"/>
            <a:t>NGO’s</a:t>
          </a:r>
          <a:r>
            <a:rPr lang="pl-PL" sz="1900" kern="1200" dirty="0"/>
            <a:t> </a:t>
          </a:r>
        </a:p>
        <a:p>
          <a:pPr marL="180975" lvl="1" indent="-180975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900" kern="1200" dirty="0"/>
            <a:t>przygotowanie do właściwego zachowania się w sytuacji zagrożenia</a:t>
          </a:r>
        </a:p>
        <a:p>
          <a:pPr marL="180975" lvl="1" indent="-180975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900" kern="1200" dirty="0"/>
            <a:t>zwiększanie świadomości zagrożeń charakterystycznych dla wojny hybrydowej (np. cyberataki, dezinformacja i przestępczość)</a:t>
          </a:r>
        </a:p>
        <a:p>
          <a:pPr marL="180975" lvl="1" indent="-180975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900" kern="1200" dirty="0"/>
            <a:t>zwiększenie bezpieczeństwa i odporności społecznej w regionie</a:t>
          </a:r>
        </a:p>
      </dsp:txBody>
      <dsp:txXfrm>
        <a:off x="3922" y="722910"/>
        <a:ext cx="8025922" cy="27406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A3676-DD4D-4949-8D8D-D7C5DC49A120}">
      <dsp:nvSpPr>
        <dsp:cNvPr id="0" name=""/>
        <dsp:cNvSpPr/>
      </dsp:nvSpPr>
      <dsp:spPr>
        <a:xfrm>
          <a:off x="420866" y="0"/>
          <a:ext cx="8714488" cy="415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>
              <a:solidFill>
                <a:schemeClr val="bg1"/>
              </a:solidFill>
              <a:latin typeface="Calibri"/>
              <a:cs typeface="Calibri"/>
            </a:rPr>
            <a:t>Utworzenie nowego Priorytetu XIII „Edukacja dla obronności”</a:t>
          </a:r>
          <a:endParaRPr lang="en-US" sz="2600" b="1" kern="1200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441154" y="20288"/>
        <a:ext cx="8673912" cy="375025"/>
      </dsp:txXfrm>
    </dsp:sp>
    <dsp:sp modelId="{6B808468-DAE9-4B02-A9A7-E7983E63FEEE}">
      <dsp:nvSpPr>
        <dsp:cNvPr id="0" name=""/>
        <dsp:cNvSpPr/>
      </dsp:nvSpPr>
      <dsp:spPr>
        <a:xfrm>
          <a:off x="0" y="1933903"/>
          <a:ext cx="9564064" cy="9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659" tIns="81280" rIns="455168" bIns="81280" numCol="1" spcCol="1270" anchor="t" anchorCtr="0">
          <a:noAutofit/>
        </a:bodyPr>
        <a:lstStyle/>
        <a:p>
          <a:pPr marL="285750" lvl="1" indent="-285750" algn="just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endParaRPr lang="pl-PL" sz="5000" u="none" kern="1200" dirty="0"/>
        </a:p>
      </dsp:txBody>
      <dsp:txXfrm>
        <a:off x="0" y="1933903"/>
        <a:ext cx="9564064" cy="9431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23869-0B98-4181-BBED-4819A799D3A7}">
      <dsp:nvSpPr>
        <dsp:cNvPr id="0" name=""/>
        <dsp:cNvSpPr/>
      </dsp:nvSpPr>
      <dsp:spPr>
        <a:xfrm>
          <a:off x="0" y="0"/>
          <a:ext cx="7614342" cy="5983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l-PL" sz="2400" b="1" kern="1200" dirty="0"/>
            <a:t>Zakres wsparcia szkoleniowego</a:t>
          </a:r>
          <a:endParaRPr lang="pl-PL" sz="2400" u="none" kern="1200" dirty="0"/>
        </a:p>
      </dsp:txBody>
      <dsp:txXfrm>
        <a:off x="0" y="0"/>
        <a:ext cx="7614342" cy="598327"/>
      </dsp:txXfrm>
    </dsp:sp>
    <dsp:sp modelId="{D8BE3DB1-386B-41E3-82B8-F546B53B66F6}">
      <dsp:nvSpPr>
        <dsp:cNvPr id="0" name=""/>
        <dsp:cNvSpPr/>
      </dsp:nvSpPr>
      <dsp:spPr>
        <a:xfrm>
          <a:off x="0" y="561327"/>
          <a:ext cx="7614342" cy="32427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180975" lvl="1" indent="-1809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zachowanie w sytuacjach kryzysowych</a:t>
          </a:r>
        </a:p>
        <a:p>
          <a:pPr marL="180975" lvl="1" indent="-1809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znajomość struktur obronnych i systemów ochrony ludności</a:t>
          </a:r>
        </a:p>
        <a:p>
          <a:pPr marL="180975" lvl="1" indent="-1809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udział w ćwiczeniach (symulacjach kryzysowych)</a:t>
          </a:r>
        </a:p>
        <a:p>
          <a:pPr marL="180975" lvl="1" indent="-1809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podstawy pierwszej pomocy </a:t>
          </a:r>
        </a:p>
        <a:p>
          <a:pPr marL="180975" lvl="1" indent="-1809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umiejętność korzystania z systemów ostrzegania i komunikacji kryzysowej</a:t>
          </a:r>
        </a:p>
        <a:p>
          <a:pPr marL="180975" lvl="1" indent="-1809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000" kern="1200" dirty="0" err="1"/>
            <a:t>cyberbezpieczeństwo</a:t>
          </a:r>
          <a:r>
            <a:rPr lang="pl-PL" sz="2000" kern="1200" dirty="0"/>
            <a:t> i dezinformacja</a:t>
          </a:r>
        </a:p>
        <a:p>
          <a:pPr marL="180975" lvl="1" indent="-1809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budowanie odporności psychicznej i społecznej</a:t>
          </a:r>
        </a:p>
        <a:p>
          <a:pPr marL="180975" lvl="1" indent="-1809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medycyna taktyczna (</a:t>
          </a:r>
          <a:r>
            <a:rPr lang="pl-PL" sz="2000" kern="1200" dirty="0" err="1"/>
            <a:t>Tactical</a:t>
          </a:r>
          <a:r>
            <a:rPr lang="pl-PL" sz="2000" kern="1200" dirty="0"/>
            <a:t> Combat </a:t>
          </a:r>
          <a:r>
            <a:rPr lang="pl-PL" sz="2000" kern="1200" dirty="0" err="1"/>
            <a:t>Casualty</a:t>
          </a:r>
          <a:r>
            <a:rPr lang="pl-PL" sz="2000" kern="1200" dirty="0"/>
            <a:t> </a:t>
          </a:r>
          <a:r>
            <a:rPr lang="pl-PL" sz="2000" kern="1200" dirty="0" err="1"/>
            <a:t>Care</a:t>
          </a:r>
          <a:r>
            <a:rPr lang="pl-PL" sz="2000" kern="1200" dirty="0"/>
            <a:t> – TCCC) dla OSP i służb ratowniczych</a:t>
          </a:r>
        </a:p>
        <a:p>
          <a:pPr marL="180975" lvl="1" indent="-18097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800" kern="1200" dirty="0"/>
        </a:p>
        <a:p>
          <a:pPr marL="180975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pl-PL" sz="1600" kern="1200" dirty="0"/>
        </a:p>
        <a:p>
          <a:pPr marL="180975" lvl="2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600" kern="1200" dirty="0"/>
        </a:p>
        <a:p>
          <a:pPr marL="180975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600" kern="1200" dirty="0"/>
        </a:p>
        <a:p>
          <a:pPr marL="180975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600" kern="1200" dirty="0"/>
        </a:p>
        <a:p>
          <a:pPr marL="180975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600" kern="1200" dirty="0"/>
        </a:p>
        <a:p>
          <a:pPr marL="180975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600" kern="1200" dirty="0"/>
        </a:p>
        <a:p>
          <a:pPr marL="180975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600" kern="1200" dirty="0"/>
        </a:p>
        <a:p>
          <a:pPr marL="180975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600" kern="1200" dirty="0"/>
        </a:p>
        <a:p>
          <a:pPr marL="180975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600" kern="1200" dirty="0"/>
        </a:p>
        <a:p>
          <a:pPr marL="180975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600" kern="1200" dirty="0"/>
        </a:p>
        <a:p>
          <a:pPr marL="180975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600" kern="1200" dirty="0"/>
        </a:p>
        <a:p>
          <a:pPr marL="180975" lvl="1" indent="-180975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pl-PL" sz="1800" kern="1200" dirty="0"/>
        </a:p>
      </dsp:txBody>
      <dsp:txXfrm>
        <a:off x="0" y="561327"/>
        <a:ext cx="7614342" cy="32427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A3676-DD4D-4949-8D8D-D7C5DC49A120}">
      <dsp:nvSpPr>
        <dsp:cNvPr id="0" name=""/>
        <dsp:cNvSpPr/>
      </dsp:nvSpPr>
      <dsp:spPr>
        <a:xfrm>
          <a:off x="420866" y="0"/>
          <a:ext cx="8714488" cy="415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>
              <a:solidFill>
                <a:schemeClr val="bg1"/>
              </a:solidFill>
              <a:latin typeface="Calibri"/>
              <a:cs typeface="Calibri"/>
            </a:rPr>
            <a:t>Utworzenie nowego Priorytetu XIII „Edukacja dla obronności”</a:t>
          </a:r>
          <a:endParaRPr lang="en-US" sz="2600" b="1" kern="1200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441154" y="20288"/>
        <a:ext cx="8673912" cy="375025"/>
      </dsp:txXfrm>
    </dsp:sp>
    <dsp:sp modelId="{6B808468-DAE9-4B02-A9A7-E7983E63FEEE}">
      <dsp:nvSpPr>
        <dsp:cNvPr id="0" name=""/>
        <dsp:cNvSpPr/>
      </dsp:nvSpPr>
      <dsp:spPr>
        <a:xfrm>
          <a:off x="0" y="1933903"/>
          <a:ext cx="9564064" cy="94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659" tIns="81280" rIns="455168" bIns="81280" numCol="1" spcCol="1270" anchor="t" anchorCtr="0">
          <a:noAutofit/>
        </a:bodyPr>
        <a:lstStyle/>
        <a:p>
          <a:pPr marL="285750" lvl="1" indent="-285750" algn="just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endParaRPr lang="pl-PL" sz="5000" u="none" kern="1200" dirty="0"/>
        </a:p>
      </dsp:txBody>
      <dsp:txXfrm>
        <a:off x="0" y="1933903"/>
        <a:ext cx="9564064" cy="9431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23869-0B98-4181-BBED-4819A799D3A7}">
      <dsp:nvSpPr>
        <dsp:cNvPr id="0" name=""/>
        <dsp:cNvSpPr/>
      </dsp:nvSpPr>
      <dsp:spPr>
        <a:xfrm>
          <a:off x="7232" y="-192458"/>
          <a:ext cx="7398649" cy="58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pl-PL" sz="2400" b="1" kern="1200" dirty="0"/>
            <a:t>Adresaci wsparcia</a:t>
          </a:r>
        </a:p>
      </dsp:txBody>
      <dsp:txXfrm>
        <a:off x="7232" y="-192458"/>
        <a:ext cx="7398649" cy="584367"/>
      </dsp:txXfrm>
    </dsp:sp>
    <dsp:sp modelId="{D8BE3DB1-386B-41E3-82B8-F546B53B66F6}">
      <dsp:nvSpPr>
        <dsp:cNvPr id="0" name=""/>
        <dsp:cNvSpPr/>
      </dsp:nvSpPr>
      <dsp:spPr>
        <a:xfrm>
          <a:off x="7232" y="343505"/>
          <a:ext cx="7398649" cy="3348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180975" lvl="1" indent="-180975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pracownicy JST</a:t>
          </a:r>
        </a:p>
        <a:p>
          <a:pPr marL="180975" lvl="1" indent="-180975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pracownicy podmiotów podległych i powiązanych z JST, w tym spółek własnych samorządu itp.</a:t>
          </a:r>
        </a:p>
        <a:p>
          <a:pPr marL="180975" lvl="1" indent="-180975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uczniowie szkół ponadpodstawowych, którzy ukończyli 18 rok życia</a:t>
          </a:r>
        </a:p>
        <a:p>
          <a:pPr marL="180975" lvl="1" indent="-180975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uczniowie policealnych szkół medycznych</a:t>
          </a:r>
        </a:p>
        <a:p>
          <a:pPr marL="180975" lvl="1" indent="-180975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lokalne i regionalne </a:t>
          </a:r>
          <a:r>
            <a:rPr lang="pl-PL" sz="2000" kern="1200" dirty="0" err="1"/>
            <a:t>NGO’s</a:t>
          </a:r>
          <a:endParaRPr lang="pl-PL" sz="2000" kern="1200" dirty="0"/>
        </a:p>
        <a:p>
          <a:pPr marL="180975" lvl="1" indent="-180975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Ochotnicze Straże Pożarne</a:t>
          </a:r>
        </a:p>
        <a:p>
          <a:pPr marL="180975" lvl="1" indent="-180975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pracownicy służb ratowniczych i służb medycznych</a:t>
          </a:r>
        </a:p>
        <a:p>
          <a:pPr marL="180975" lvl="1" indent="-180975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Font typeface="Arial" panose="020B0604020202020204" pitchFamily="34" charset="0"/>
            <a:buChar char="•"/>
          </a:pPr>
          <a:r>
            <a:rPr lang="pl-PL" sz="2000" kern="1200" dirty="0"/>
            <a:t>ludność cywilna</a:t>
          </a:r>
        </a:p>
      </dsp:txBody>
      <dsp:txXfrm>
        <a:off x="7232" y="343505"/>
        <a:ext cx="7398649" cy="33488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A3676-DD4D-4949-8D8D-D7C5DC49A120}">
      <dsp:nvSpPr>
        <dsp:cNvPr id="0" name=""/>
        <dsp:cNvSpPr/>
      </dsp:nvSpPr>
      <dsp:spPr>
        <a:xfrm>
          <a:off x="0" y="0"/>
          <a:ext cx="10757798" cy="880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solidFill>
                <a:schemeClr val="bg1"/>
              </a:solidFill>
              <a:latin typeface="Calibri"/>
              <a:cs typeface="Calibri"/>
            </a:rPr>
            <a:t>Zwiększenie alokacji Priorytetu XII „STEP na Mazowszu”</a:t>
          </a:r>
          <a:endParaRPr lang="en-US" sz="2600" kern="1200" dirty="0">
            <a:solidFill>
              <a:schemeClr val="bg1"/>
            </a:solidFill>
            <a:latin typeface="Calibri"/>
            <a:cs typeface="Calibri"/>
          </a:endParaRPr>
        </a:p>
      </dsp:txBody>
      <dsp:txXfrm>
        <a:off x="42989" y="42989"/>
        <a:ext cx="10671820" cy="794660"/>
      </dsp:txXfrm>
    </dsp:sp>
    <dsp:sp modelId="{6B808468-DAE9-4B02-A9A7-E7983E63FEEE}">
      <dsp:nvSpPr>
        <dsp:cNvPr id="0" name=""/>
        <dsp:cNvSpPr/>
      </dsp:nvSpPr>
      <dsp:spPr>
        <a:xfrm>
          <a:off x="0" y="979356"/>
          <a:ext cx="10757798" cy="216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56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Dodanie w celu szczegółowym 1(vi) nowego typu projektu: Rozwój terapii genowych (projekty wybierane </a:t>
          </a:r>
          <a:br>
            <a:rPr lang="pl-PL" sz="1800" kern="1200" dirty="0"/>
          </a:br>
          <a:r>
            <a:rPr lang="pl-PL" sz="1800" kern="1200" dirty="0"/>
            <a:t>w sposób konkurencyjny).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Realizowane będą przedsięwzięcia przyczyniające się do rozwoju i zwiększenia dostępności terapii genowych </a:t>
          </a:r>
          <a:br>
            <a:rPr lang="pl-PL" sz="1800" kern="1200" dirty="0"/>
          </a:br>
          <a:r>
            <a:rPr lang="pl-PL" sz="1800" kern="1200" dirty="0"/>
            <a:t>w regionie oraz uniezależnienia od ośrodków zewnętrznych, obejmujące inwestycje polegające </a:t>
          </a:r>
          <a:br>
            <a:rPr lang="pl-PL" sz="1800" kern="1200" dirty="0"/>
          </a:br>
          <a:r>
            <a:rPr lang="pl-PL" sz="1800" kern="1200" dirty="0"/>
            <a:t>na utworzeniu/rozwoju ośrodków/laboratoriów badawczych lub rozwoju produkcji niezbędnych elementów wykorzystywanych w terapiach genowych.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/>
            <a:t>Realokowane zostaną środki w szacunkowej wysokości </a:t>
          </a:r>
          <a:r>
            <a:rPr lang="pl-PL" sz="1800" b="1" kern="1200" dirty="0"/>
            <a:t>11 100 000 EUR</a:t>
          </a:r>
          <a:r>
            <a:rPr lang="pl-PL" sz="1800" kern="1200" dirty="0"/>
            <a:t> (alokacja po zmianach wzrośnie </a:t>
          </a:r>
          <a:br>
            <a:rPr lang="pl-PL" sz="1800" kern="1200" dirty="0"/>
          </a:br>
          <a:r>
            <a:rPr lang="pl-PL" sz="1800" kern="1200" dirty="0"/>
            <a:t>do 46 100 000 EUR) z Priorytetu I „Fundusze Europejskie dla bardziej konkurencyjnego i inteligentnego Mazowsza”.</a:t>
          </a:r>
        </a:p>
      </dsp:txBody>
      <dsp:txXfrm>
        <a:off x="0" y="979356"/>
        <a:ext cx="10757798" cy="2161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343" cy="48933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63380" y="0"/>
            <a:ext cx="2880343" cy="489339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BC48554E-DB0E-4135-A981-C37898A4794C}" type="datetimeFigureOut">
              <a:rPr lang="pl-PL" smtClean="0"/>
              <a:t>09.12.2025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4217" y="4704216"/>
            <a:ext cx="5316841" cy="3849045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286486"/>
            <a:ext cx="2880343" cy="489339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63380" y="9286486"/>
            <a:ext cx="2880343" cy="489339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0AC197C5-86BE-4460-B530-4593F625CB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90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758">
              <a:defRPr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197C5-86BE-4460-B530-4593F625CB8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568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64B1E-4451-3CF6-5985-517489ED7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DDA1137-836A-34D7-B4A5-3585CB408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015FD76-8256-4EE0-C6F8-BA6C959A6D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257CB5-CC4F-8526-24CE-E184B7C63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197C5-86BE-4460-B530-4593F625CB8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92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197C5-86BE-4460-B530-4593F625CB8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71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A959C-2CEA-F792-9659-4CCFD958E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5F85C95-216C-A2BE-36E1-A46BBAACE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89DDBD3-8587-DA36-A8EC-08DCCAC4B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5E7D63-AB3F-A1C3-8B21-10E1DDA3D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197C5-86BE-4460-B530-4593F625CB8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1488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CC845-8BCD-D5C3-07DA-D7F867EBB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34FC479-09E5-F553-4A7A-F248D3F57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B2BD429-E3F6-61A3-FA5E-3C2853239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buFontTx/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398B46-A203-CD36-38EE-BA39CE8D1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197C5-86BE-4460-B530-4593F625CB8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40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51555-3C97-6A1C-7B97-890D40B73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6FDE29F-730E-8BA3-48B6-E37E3D335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7020036-D8E1-B439-17EC-9129E311C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buFontTx/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5617D2-5C76-411E-2702-2EBA41AF6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197C5-86BE-4460-B530-4593F625CB8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70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679A3-F09C-514B-C5A0-0E75F7C62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5B2F53F-609F-7FB8-41BC-B4B496109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17FED05-6FF3-9EFE-8A22-62E6D48E3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buFontTx/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4E7BEDE-4180-BA2D-463E-594153B14D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197C5-86BE-4460-B530-4593F625CB8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66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E555F-4A53-AF3C-2D39-B09A2782E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3929D04-F7C4-884D-9BDE-0E4D64D67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F86DC97-CF81-53A6-35CB-368BFEB09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buFontTx/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A8699D-5628-6C50-0FCE-2F4AFDF4FC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197C5-86BE-4460-B530-4593F625CB8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482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D9878-AD45-3C55-698E-5F332E975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55125CF-C2FE-1F96-9B3C-F0497C71F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3EFEDF0-EFB4-DDC4-41DD-5F68FDDA08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buFontTx/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7286120-C284-C033-7A9D-64CB4D755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197C5-86BE-4460-B530-4593F625CB8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725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197C5-86BE-4460-B530-4593F625CB8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137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1F2A8-55AB-0D01-D89E-DBF934001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3281F04-4EC6-FA93-26F4-1E1C45964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68C1DB4-FD7E-50E8-C41A-B98343A0A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24AFD5-1F77-4327-F424-AD13AA671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197C5-86BE-4460-B530-4593F625CB8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34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A2939A-2DE4-4820-51BB-A2E5F0733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1EE765-F73C-ECAC-1F5D-035B2F04F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322F41-8E05-872C-82A3-0727A056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D06A-367A-446C-AAF3-183D9FF5622A}" type="datetime1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3739F0-2F27-50B1-57AB-5605DF44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A15A18-209B-1C15-A3BA-EFEBFDA4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BC5C113-C73A-1C5E-B33D-6EFB08842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92" y="6139307"/>
            <a:ext cx="6833616" cy="58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5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66879-4B40-CF75-6705-7DB98E06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373129C-6636-D553-7FFE-BAB47CFFF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3D9654-A7D6-7041-1644-4C17EC17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4A19-EE05-4FDF-A075-46F9F56166BE}" type="datetime1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6127B6-3A3A-B5A0-5DE1-41147283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4215EE-96B2-B8EB-1BA1-EF4AA1A9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394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5D12CE6-A68B-DB3B-EB9B-ADE2E630F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194B133-E155-736E-BA3E-22A312F38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8FFF73-2C54-4701-6454-067D5FBF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0810-590F-4D74-AA62-CC83C553C64B}" type="datetime1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02B827-9CC7-EDCD-A1C4-6A0A26A5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8C4975-F331-2F9D-26BF-0C2AC8CD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98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A66E48-3AD3-3C13-9309-D31C2773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6DD597-3871-64F9-1BC7-81602F58C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CFBB6D-3BB5-BCD8-6AF5-2B99D274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B4A4-FF0D-48F0-AB5D-F4660C175872}" type="datetime1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075E72-21FE-EFB5-11AC-916DDF86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974E4C-8D22-E838-6EBA-11FA47E6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09E0EB6-D2B1-4917-BC50-4681ECFB33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404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52BF24-1900-F7D9-1E59-BFC83595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6357A4-BD30-7F91-BC9E-E6392DD9F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FCB99E-B175-EAC2-D1B9-62138F31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E404-BA87-4DA6-9F0E-F4DA6CFB6285}" type="datetime1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0B8E7E-B16B-1360-906C-D20FADE5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FFF510-E19D-A9ED-D7F2-EA4EF6CA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4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0C7329-8436-5C28-8E55-A06B585EF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C723F3-25D4-0586-6494-53F94B560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58910F-D5BB-8CC1-F4EA-A51252A57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7C249A6-99F7-20B3-9275-29FE9191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F643F-E74F-4269-B48E-584316123458}" type="datetime1">
              <a:rPr lang="pl-PL" smtClean="0"/>
              <a:t>09.12.2025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40F5F2-B811-591F-01FC-1F2476D2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F6C02F1-85F5-E9D6-0380-DA751429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70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3F9D10-44D1-1095-FEEA-77100FF6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A1FC02-CDB9-A287-B173-5E9B42DAE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EB2F8BF-6AC0-3568-FB47-3E817F6F2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6B9C78F-853D-3098-35C8-5638DC06F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6514415-0193-C52D-164E-A398EF8B5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5FF1629-DF80-3EC8-11B0-FD572403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723C-AC46-461B-9498-CDFACB9208ED}" type="datetime1">
              <a:rPr lang="pl-PL" smtClean="0"/>
              <a:t>09.12.2025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90CC993-B9D7-240D-972F-D165EA62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6C4B02-EE82-321D-621E-3375091E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67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94BB1B-E04D-5448-8B76-3CD658CA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5923816-AC96-D8E1-8DA0-44381E6F3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97F3-696E-490B-915E-4CAD7D9E9568}" type="datetime1">
              <a:rPr lang="pl-PL" smtClean="0"/>
              <a:t>09.12.2025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459AFB0-C3C1-B10A-095D-B5186089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CE6C475-F87F-8EB6-2952-8CD18B40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7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DCA9438-9484-9E73-E2BD-BF1E67D67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2EF6-133B-4C25-8AF9-5605C5C6D81F}" type="datetime1">
              <a:rPr lang="pl-PL" smtClean="0"/>
              <a:t>09.12.2025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7B7CAD8-65C0-862F-185B-B76A2090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24F4BA-6AD8-9AD7-8FC2-6C8E50CE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46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03E5F5-B3BA-0E45-DCC1-A8360F99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AA58D1-82BF-BA46-0BD0-026D3D8F9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186E8F-69FE-C394-FA80-E5AB035D9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F18C566-7999-3516-BF6A-0B4AB419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A029-D7F4-49E1-AF87-91ED63E1C24C}" type="datetime1">
              <a:rPr lang="pl-PL" smtClean="0"/>
              <a:t>09.12.2025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06F1B7-A50E-D173-8D07-7627C4E0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17EE450-3A88-0CB9-0E99-550C9475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55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69B54A-9723-2C67-B609-E7D806E0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1DBD784-7EC0-8145-43B9-A6CA27041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80F3D20-3453-7D61-745E-EEBBC4337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2A9685-B9BD-3562-5A02-8763FF7B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986B-6E2C-4974-8DBA-730376E560F7}" type="datetime1">
              <a:rPr lang="pl-PL" smtClean="0"/>
              <a:t>09.12.2025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58C59DF-A55C-B001-3662-B0FE536A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D9E199-FCAC-F53A-55C3-D51516F9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75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00BEAE8-C524-34BE-EA8F-CFD2996B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71B008-13A7-C44E-FD27-50701F4C0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4C9C10-C7FE-4DE8-D621-351C830E7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DFB3-F68C-4B66-BE47-D44F641FFADA}" type="datetime1">
              <a:rPr lang="pl-PL" smtClean="0"/>
              <a:t>09.12.2025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404E3EC-7497-6356-D48D-2CE01C969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D2CFC2-24F8-7476-16AD-4AFE8BD39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0EB6-D2B1-4917-BC50-4681ECFB33D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975F84E-84B1-47C0-65AA-99C71194CA8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92" y="6139307"/>
            <a:ext cx="6833616" cy="58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9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dlamazowsza.e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4DADF5-8E61-F07F-63B4-EB9C49767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2235199"/>
            <a:ext cx="11003280" cy="2387600"/>
          </a:xfrm>
        </p:spPr>
        <p:txBody>
          <a:bodyPr>
            <a:normAutofit/>
          </a:bodyPr>
          <a:lstStyle/>
          <a:p>
            <a:pPr algn="r"/>
            <a:r>
              <a:rPr lang="pl-PL" sz="4000" b="1" kern="1400" spc="-50">
                <a:solidFill>
                  <a:schemeClr val="bg1"/>
                </a:solidFill>
                <a:effectLst/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Strategia komunikacji Funduszy</a:t>
            </a:r>
            <a:br>
              <a:rPr lang="pl-PL" sz="4000" b="1" kern="1400" spc="-50">
                <a:solidFill>
                  <a:schemeClr val="bg1"/>
                </a:solidFill>
                <a:effectLst/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</a:br>
            <a:r>
              <a:rPr lang="pl-PL" sz="4000" b="1" kern="1400" spc="-50">
                <a:solidFill>
                  <a:schemeClr val="bg1"/>
                </a:solidFill>
                <a:effectLst/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Europejskich dla Mazowsza 2021-2027</a:t>
            </a:r>
            <a:br>
              <a:rPr lang="pl-PL" sz="4000" b="1" kern="1400" spc="-50">
                <a:solidFill>
                  <a:schemeClr val="bg1"/>
                </a:solidFill>
                <a:effectLst/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</a:br>
            <a:endParaRPr lang="pl-PL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22C9FF7-3879-44E8-1112-1E6AE5019F87}"/>
              </a:ext>
            </a:extLst>
          </p:cNvPr>
          <p:cNvSpPr/>
          <p:nvPr/>
        </p:nvSpPr>
        <p:spPr>
          <a:xfrm>
            <a:off x="582931" y="818446"/>
            <a:ext cx="11609070" cy="3377095"/>
          </a:xfrm>
          <a:prstGeom prst="rect">
            <a:avLst/>
          </a:prstGeom>
          <a:solidFill>
            <a:srgbClr val="BD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391A637-5A87-CF6F-9E53-82AD2646686A}"/>
              </a:ext>
            </a:extLst>
          </p:cNvPr>
          <p:cNvSpPr/>
          <p:nvPr/>
        </p:nvSpPr>
        <p:spPr>
          <a:xfrm>
            <a:off x="-1" y="0"/>
            <a:ext cx="5550615" cy="1715375"/>
          </a:xfrm>
          <a:prstGeom prst="rect">
            <a:avLst/>
          </a:prstGeom>
          <a:solidFill>
            <a:srgbClr val="96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639B80C4-AF33-63CF-A984-48CCB4853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" y="810102"/>
            <a:ext cx="4967049" cy="9052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id="{03BEFAE0-8649-3448-643C-72C5C935182E}"/>
              </a:ext>
            </a:extLst>
          </p:cNvPr>
          <p:cNvSpPr txBox="1">
            <a:spLocks/>
          </p:cNvSpPr>
          <p:nvPr/>
        </p:nvSpPr>
        <p:spPr>
          <a:xfrm>
            <a:off x="1110643" y="2172941"/>
            <a:ext cx="9969250" cy="1256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002060"/>
                </a:solidFill>
                <a:latin typeface="+mn-lt"/>
              </a:rPr>
              <a:t>Planowane zmiany programu </a:t>
            </a:r>
            <a:br>
              <a:rPr lang="pl-PL" sz="3600" b="1" dirty="0">
                <a:solidFill>
                  <a:srgbClr val="002060"/>
                </a:solidFill>
                <a:latin typeface="+mn-lt"/>
              </a:rPr>
            </a:br>
            <a:r>
              <a:rPr lang="pl-PL" sz="3600" b="1" dirty="0">
                <a:solidFill>
                  <a:srgbClr val="002060"/>
                </a:solidFill>
                <a:latin typeface="+mn-lt"/>
              </a:rPr>
              <a:t>Fundusze Europejskie dla Mazowsza 2021-2027</a:t>
            </a:r>
            <a:r>
              <a:rPr lang="pl-PL" sz="3600" b="1" kern="1400" spc="-50" dirty="0">
                <a:solidFill>
                  <a:srgbClr val="002060"/>
                </a:solidFill>
                <a:latin typeface="+mn-lt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C1DCE04-5797-90A5-198A-835986EF20E5}"/>
              </a:ext>
            </a:extLst>
          </p:cNvPr>
          <p:cNvSpPr/>
          <p:nvPr/>
        </p:nvSpPr>
        <p:spPr>
          <a:xfrm>
            <a:off x="-1" y="1715375"/>
            <a:ext cx="555061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FFFF00"/>
              </a:highlight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61B0438-A49B-4121-669E-FBD74402ACB1}"/>
              </a:ext>
            </a:extLst>
          </p:cNvPr>
          <p:cNvSpPr/>
          <p:nvPr/>
        </p:nvSpPr>
        <p:spPr>
          <a:xfrm>
            <a:off x="745525" y="5868999"/>
            <a:ext cx="4805090" cy="45719"/>
          </a:xfrm>
          <a:prstGeom prst="rect">
            <a:avLst/>
          </a:prstGeom>
          <a:solidFill>
            <a:srgbClr val="BD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FFFF00"/>
              </a:highlight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7C4FB690-8F4A-2AED-83CC-3A4C6BC52B71}"/>
              </a:ext>
            </a:extLst>
          </p:cNvPr>
          <p:cNvSpPr/>
          <p:nvPr/>
        </p:nvSpPr>
        <p:spPr>
          <a:xfrm>
            <a:off x="5550615" y="5868998"/>
            <a:ext cx="5529278" cy="45719"/>
          </a:xfrm>
          <a:prstGeom prst="rect">
            <a:avLst/>
          </a:prstGeom>
          <a:solidFill>
            <a:srgbClr val="3B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FFFF00"/>
              </a:highlight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365E7D8-AD7D-651D-1F67-F67B06AF0D20}"/>
              </a:ext>
            </a:extLst>
          </p:cNvPr>
          <p:cNvSpPr/>
          <p:nvPr/>
        </p:nvSpPr>
        <p:spPr>
          <a:xfrm>
            <a:off x="594360" y="4187409"/>
            <a:ext cx="11609069" cy="170407"/>
          </a:xfrm>
          <a:prstGeom prst="rect">
            <a:avLst/>
          </a:prstGeom>
          <a:solidFill>
            <a:srgbClr val="3D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8933F97-14CD-D9B5-D6FD-47709033D5D0}"/>
              </a:ext>
            </a:extLst>
          </p:cNvPr>
          <p:cNvSpPr txBox="1"/>
          <p:nvPr/>
        </p:nvSpPr>
        <p:spPr>
          <a:xfrm>
            <a:off x="4736332" y="5092470"/>
            <a:ext cx="27178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/>
              <a:t>Warszawa, 11 grudnia 2025 r.</a:t>
            </a:r>
          </a:p>
        </p:txBody>
      </p:sp>
    </p:spTree>
    <p:extLst>
      <p:ext uri="{BB962C8B-B14F-4D97-AF65-F5344CB8AC3E}">
        <p14:creationId xmlns:p14="http://schemas.microsoft.com/office/powerpoint/2010/main" val="1274197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29F86-A1FC-6BA4-7D6A-4614D1C50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189AA9B3-2FBA-0C96-20F1-1179F0CBEEA3}"/>
              </a:ext>
            </a:extLst>
          </p:cNvPr>
          <p:cNvSpPr/>
          <p:nvPr/>
        </p:nvSpPr>
        <p:spPr>
          <a:xfrm>
            <a:off x="-1" y="0"/>
            <a:ext cx="12192001" cy="1277839"/>
          </a:xfrm>
          <a:prstGeom prst="rect">
            <a:avLst/>
          </a:prstGeom>
          <a:solidFill>
            <a:srgbClr val="96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74A0D5B-F31F-E5CF-CED8-F7440C388352}"/>
              </a:ext>
            </a:extLst>
          </p:cNvPr>
          <p:cNvSpPr/>
          <p:nvPr/>
        </p:nvSpPr>
        <p:spPr>
          <a:xfrm>
            <a:off x="9428646" y="1"/>
            <a:ext cx="2763354" cy="1277838"/>
          </a:xfrm>
          <a:prstGeom prst="rect">
            <a:avLst/>
          </a:prstGeom>
          <a:solidFill>
            <a:srgbClr val="3B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E5CA31-5BC5-200B-53C7-29DEC8A56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18" y="1365178"/>
            <a:ext cx="11447362" cy="46435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>
              <a:cs typeface="Calibri"/>
            </a:endParaRPr>
          </a:p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/>
          </a:p>
          <a:p>
            <a:pPr marL="0" lvl="0" indent="0" algn="just" defTabSz="889000">
              <a:spcBef>
                <a:spcPct val="0"/>
              </a:spcBef>
              <a:spcAft>
                <a:spcPct val="35000"/>
              </a:spcAft>
              <a:buNone/>
            </a:pPr>
            <a:endParaRPr lang="pl-PL" sz="200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AA8F2D2B-56BD-DB38-BD3E-C9052CA31C8E}"/>
              </a:ext>
            </a:extLst>
          </p:cNvPr>
          <p:cNvSpPr txBox="1">
            <a:spLocks/>
          </p:cNvSpPr>
          <p:nvPr/>
        </p:nvSpPr>
        <p:spPr>
          <a:xfrm>
            <a:off x="180000" y="0"/>
            <a:ext cx="9180000" cy="1277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Pozostałe zmiany </a:t>
            </a:r>
          </a:p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7922E7E9-29A0-EE7B-B4CF-EA3CC9958DBD}"/>
              </a:ext>
            </a:extLst>
          </p:cNvPr>
          <p:cNvGrpSpPr/>
          <p:nvPr/>
        </p:nvGrpSpPr>
        <p:grpSpPr>
          <a:xfrm>
            <a:off x="968632" y="6008698"/>
            <a:ext cx="10334368" cy="45720"/>
            <a:chOff x="745525" y="5868998"/>
            <a:chExt cx="10334368" cy="4572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3817F645-561B-F4EB-756F-87250CEE4F9B}"/>
                </a:ext>
              </a:extLst>
            </p:cNvPr>
            <p:cNvSpPr/>
            <p:nvPr/>
          </p:nvSpPr>
          <p:spPr>
            <a:xfrm>
              <a:off x="745525" y="5868999"/>
              <a:ext cx="4805090" cy="45719"/>
            </a:xfrm>
            <a:prstGeom prst="rect">
              <a:avLst/>
            </a:prstGeom>
            <a:solidFill>
              <a:srgbClr val="BD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6E4246-6E4A-046E-5EDF-0733731CF6A8}"/>
                </a:ext>
              </a:extLst>
            </p:cNvPr>
            <p:cNvSpPr/>
            <p:nvPr/>
          </p:nvSpPr>
          <p:spPr>
            <a:xfrm>
              <a:off x="5550615" y="5868998"/>
              <a:ext cx="5529278" cy="45719"/>
            </a:xfrm>
            <a:prstGeom prst="rect">
              <a:avLst/>
            </a:prstGeom>
            <a:solidFill>
              <a:srgbClr val="3B3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</p:grpSp>
      <p:sp>
        <p:nvSpPr>
          <p:cNvPr id="20" name="Prostokąt 19">
            <a:extLst>
              <a:ext uri="{FF2B5EF4-FFF2-40B4-BE49-F238E27FC236}">
                <a16:creationId xmlns:a16="http://schemas.microsoft.com/office/drawing/2014/main" id="{4BAA7081-F121-8FC0-788D-1990A4686D70}"/>
              </a:ext>
            </a:extLst>
          </p:cNvPr>
          <p:cNvSpPr/>
          <p:nvPr/>
        </p:nvSpPr>
        <p:spPr>
          <a:xfrm rot="16200000">
            <a:off x="8764096" y="613288"/>
            <a:ext cx="1277841" cy="512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F3E407-BC1A-1D5F-D3C1-D8597B2E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10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6995DD7-BA1C-7F1E-7C25-ECC21C129857}"/>
              </a:ext>
            </a:extLst>
          </p:cNvPr>
          <p:cNvSpPr txBox="1"/>
          <p:nvPr/>
        </p:nvSpPr>
        <p:spPr>
          <a:xfrm>
            <a:off x="372318" y="1843950"/>
            <a:ext cx="114473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Zmiany celów końcowych wskaźników wynikające ze zmian w wysokości alokacji.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Uzupełnienie zapisów dotyczących celu szczegółowego 2(iv) w zakresie wsparcia Ochotniczych Straży Pożarnych.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Doprecyzowanie w celu szczegółowym 4(a) zapisów dotyczących wieku osób młodych obejmowanych wsparciem.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Aktualizacja Tabeli 11 (Łączne środki finansowe w podziale na poszczególne fundusze </a:t>
            </a:r>
            <a:br>
              <a:rPr lang="pl-PL" sz="2000" dirty="0"/>
            </a:br>
            <a:r>
              <a:rPr lang="pl-PL" sz="2000" dirty="0"/>
              <a:t>oraz współfinansowanie krajowe).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Aktualizacja Aneksu 3 (Wykaz planowanych operacji o znaczeniu strategicznym wraz z harmonogramem).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Zmiany o charakterze redakcyjnym. </a:t>
            </a:r>
          </a:p>
        </p:txBody>
      </p:sp>
    </p:spTree>
    <p:extLst>
      <p:ext uri="{BB962C8B-B14F-4D97-AF65-F5344CB8AC3E}">
        <p14:creationId xmlns:p14="http://schemas.microsoft.com/office/powerpoint/2010/main" val="41159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>
            <a:extLst>
              <a:ext uri="{FF2B5EF4-FFF2-40B4-BE49-F238E27FC236}">
                <a16:creationId xmlns:a16="http://schemas.microsoft.com/office/drawing/2014/main" id="{F02D4CC5-F265-8F1D-A48D-00CA5574D3DC}"/>
              </a:ext>
            </a:extLst>
          </p:cNvPr>
          <p:cNvSpPr/>
          <p:nvPr/>
        </p:nvSpPr>
        <p:spPr>
          <a:xfrm>
            <a:off x="5912077" y="1547514"/>
            <a:ext cx="5529278" cy="4022417"/>
          </a:xfrm>
          <a:prstGeom prst="rect">
            <a:avLst/>
          </a:prstGeom>
          <a:solidFill>
            <a:srgbClr val="BD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7179D3-3FF6-037F-10E1-670D05191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4" y="2398200"/>
            <a:ext cx="5190273" cy="16838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900" b="1">
                <a:ea typeface="MS Mincho" panose="02020609040205080304" pitchFamily="49" charset="-128"/>
                <a:cs typeface="Calibri" panose="020F0502020204030204" pitchFamily="34" charset="0"/>
              </a:rPr>
              <a:t>Dziękujemy za uwagę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pl-PL" sz="1500" b="1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500">
                <a:solidFill>
                  <a:srgbClr val="0070C0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Departament Rozwoju Regionalnego i Funduszy Europejskich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500" b="1">
                <a:solidFill>
                  <a:srgbClr val="0070C0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Urząd Marszałkowski Województwa Mazowieckiego </a:t>
            </a:r>
            <a:br>
              <a:rPr lang="pl-PL" sz="1500" b="1">
                <a:solidFill>
                  <a:srgbClr val="0070C0"/>
                </a:solidFill>
                <a:ea typeface="MS Mincho" panose="02020609040205080304" pitchFamily="49" charset="-128"/>
                <a:cs typeface="Calibri" panose="020F0502020204030204" pitchFamily="34" charset="0"/>
              </a:rPr>
            </a:br>
            <a:r>
              <a:rPr lang="pl-PL" sz="1500" b="1">
                <a:solidFill>
                  <a:srgbClr val="0070C0"/>
                </a:solidFill>
                <a:ea typeface="MS Mincho" panose="02020609040205080304" pitchFamily="49" charset="-128"/>
                <a:cs typeface="Calibri" panose="020F0502020204030204" pitchFamily="34" charset="0"/>
              </a:rPr>
              <a:t>w Warszawie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E3C33B5A-9DE9-D143-98C7-B35C7BA949D4}"/>
              </a:ext>
            </a:extLst>
          </p:cNvPr>
          <p:cNvGrpSpPr/>
          <p:nvPr/>
        </p:nvGrpSpPr>
        <p:grpSpPr>
          <a:xfrm>
            <a:off x="968632" y="6008698"/>
            <a:ext cx="10334368" cy="45720"/>
            <a:chOff x="745525" y="5868998"/>
            <a:chExt cx="10334368" cy="45720"/>
          </a:xfrm>
        </p:grpSpPr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D6E6926E-C805-A52E-76D7-33669BEEDCF7}"/>
                </a:ext>
              </a:extLst>
            </p:cNvPr>
            <p:cNvSpPr/>
            <p:nvPr/>
          </p:nvSpPr>
          <p:spPr>
            <a:xfrm>
              <a:off x="745525" y="5868999"/>
              <a:ext cx="4805090" cy="45719"/>
            </a:xfrm>
            <a:prstGeom prst="rect">
              <a:avLst/>
            </a:prstGeom>
            <a:solidFill>
              <a:srgbClr val="BD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5FC76BD4-0580-06DC-8101-DCF8E99A28BB}"/>
                </a:ext>
              </a:extLst>
            </p:cNvPr>
            <p:cNvSpPr/>
            <p:nvPr/>
          </p:nvSpPr>
          <p:spPr>
            <a:xfrm>
              <a:off x="5550615" y="5868998"/>
              <a:ext cx="5529278" cy="45719"/>
            </a:xfrm>
            <a:prstGeom prst="rect">
              <a:avLst/>
            </a:prstGeom>
            <a:solidFill>
              <a:srgbClr val="3B3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</p:grpSp>
      <p:sp>
        <p:nvSpPr>
          <p:cNvPr id="10" name="Prostokąt 9">
            <a:extLst>
              <a:ext uri="{FF2B5EF4-FFF2-40B4-BE49-F238E27FC236}">
                <a16:creationId xmlns:a16="http://schemas.microsoft.com/office/drawing/2014/main" id="{F4FF8559-9F9E-F145-8095-086DC1BB2BB1}"/>
              </a:ext>
            </a:extLst>
          </p:cNvPr>
          <p:cNvSpPr/>
          <p:nvPr/>
        </p:nvSpPr>
        <p:spPr>
          <a:xfrm>
            <a:off x="-12700" y="-14729"/>
            <a:ext cx="734504" cy="6872729"/>
          </a:xfrm>
          <a:prstGeom prst="rect">
            <a:avLst/>
          </a:prstGeom>
          <a:solidFill>
            <a:srgbClr val="3B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1D3703C-3A37-0544-DA55-425C6C22786A}"/>
              </a:ext>
            </a:extLst>
          </p:cNvPr>
          <p:cNvSpPr/>
          <p:nvPr/>
        </p:nvSpPr>
        <p:spPr>
          <a:xfrm>
            <a:off x="6186616" y="1169773"/>
            <a:ext cx="5469925" cy="4140713"/>
          </a:xfrm>
          <a:prstGeom prst="rect">
            <a:avLst/>
          </a:prstGeom>
          <a:solidFill>
            <a:srgbClr val="3B3D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Obraz zawierający tekst, elektronika, zrzut ekranu, Strona internetowa&#10;&#10;Opis wygenerowany automatycznie">
            <a:hlinkClick r:id="rId3"/>
            <a:extLst>
              <a:ext uri="{FF2B5EF4-FFF2-40B4-BE49-F238E27FC236}">
                <a16:creationId xmlns:a16="http://schemas.microsoft.com/office/drawing/2014/main" id="{B7227CA7-F02B-0413-CA2D-1A83EA85B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97" y="1410658"/>
            <a:ext cx="5072362" cy="3658940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426B5E-CA58-1A78-9CCA-48629D7F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61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57B7C-619F-1F8C-105B-B4B464D49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37DC8F3B-3549-DAF5-0097-A9CCB8426379}"/>
              </a:ext>
            </a:extLst>
          </p:cNvPr>
          <p:cNvSpPr/>
          <p:nvPr/>
        </p:nvSpPr>
        <p:spPr>
          <a:xfrm>
            <a:off x="-1" y="0"/>
            <a:ext cx="12192001" cy="1277839"/>
          </a:xfrm>
          <a:prstGeom prst="rect">
            <a:avLst/>
          </a:prstGeom>
          <a:solidFill>
            <a:srgbClr val="96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EBCDE16-727D-5CCC-6568-FFA9D2F3ED42}"/>
              </a:ext>
            </a:extLst>
          </p:cNvPr>
          <p:cNvSpPr/>
          <p:nvPr/>
        </p:nvSpPr>
        <p:spPr>
          <a:xfrm>
            <a:off x="9428646" y="1"/>
            <a:ext cx="2763354" cy="1277838"/>
          </a:xfrm>
          <a:prstGeom prst="rect">
            <a:avLst/>
          </a:prstGeom>
          <a:solidFill>
            <a:srgbClr val="3B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B830F8-FDE4-C3FC-A1EA-9B1DFE7E0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18" y="1365178"/>
            <a:ext cx="11447362" cy="46435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 dirty="0">
              <a:cs typeface="Calibri"/>
            </a:endParaRPr>
          </a:p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 dirty="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 dirty="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 dirty="0"/>
          </a:p>
          <a:p>
            <a:pPr marL="0" lvl="0" indent="0" algn="just" defTabSz="889000">
              <a:spcBef>
                <a:spcPct val="0"/>
              </a:spcBef>
              <a:spcAft>
                <a:spcPct val="35000"/>
              </a:spcAft>
              <a:buNone/>
            </a:pPr>
            <a:endParaRPr lang="pl-PL" sz="20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7027A58E-1070-81BC-96A5-C3E891E20C9F}"/>
              </a:ext>
            </a:extLst>
          </p:cNvPr>
          <p:cNvSpPr txBox="1">
            <a:spLocks/>
          </p:cNvSpPr>
          <p:nvPr/>
        </p:nvSpPr>
        <p:spPr>
          <a:xfrm>
            <a:off x="180000" y="0"/>
            <a:ext cx="9180000" cy="1277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II etap przeglądu śródokresowego </a:t>
            </a:r>
          </a:p>
          <a:p>
            <a:endParaRPr lang="pl-PL" sz="24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A5F83803-A7B6-E8EA-5295-67F8969F2123}"/>
              </a:ext>
            </a:extLst>
          </p:cNvPr>
          <p:cNvGrpSpPr/>
          <p:nvPr/>
        </p:nvGrpSpPr>
        <p:grpSpPr>
          <a:xfrm>
            <a:off x="968632" y="6008698"/>
            <a:ext cx="10334368" cy="45720"/>
            <a:chOff x="745525" y="5868998"/>
            <a:chExt cx="10334368" cy="4572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EAEADBFF-7B46-8498-D5AF-F8F78DBE8814}"/>
                </a:ext>
              </a:extLst>
            </p:cNvPr>
            <p:cNvSpPr/>
            <p:nvPr/>
          </p:nvSpPr>
          <p:spPr>
            <a:xfrm>
              <a:off x="745525" y="5868999"/>
              <a:ext cx="4805090" cy="45719"/>
            </a:xfrm>
            <a:prstGeom prst="rect">
              <a:avLst/>
            </a:prstGeom>
            <a:solidFill>
              <a:srgbClr val="BD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8426D470-4ED6-24BE-7D5E-BBAD686A09B1}"/>
                </a:ext>
              </a:extLst>
            </p:cNvPr>
            <p:cNvSpPr/>
            <p:nvPr/>
          </p:nvSpPr>
          <p:spPr>
            <a:xfrm>
              <a:off x="5550615" y="5868998"/>
              <a:ext cx="5529278" cy="45719"/>
            </a:xfrm>
            <a:prstGeom prst="rect">
              <a:avLst/>
            </a:prstGeom>
            <a:solidFill>
              <a:srgbClr val="3B3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</p:grpSp>
      <p:sp>
        <p:nvSpPr>
          <p:cNvPr id="20" name="Prostokąt 19">
            <a:extLst>
              <a:ext uri="{FF2B5EF4-FFF2-40B4-BE49-F238E27FC236}">
                <a16:creationId xmlns:a16="http://schemas.microsoft.com/office/drawing/2014/main" id="{1577DE88-C891-E49B-1E83-8DD61A861DB3}"/>
              </a:ext>
            </a:extLst>
          </p:cNvPr>
          <p:cNvSpPr/>
          <p:nvPr/>
        </p:nvSpPr>
        <p:spPr>
          <a:xfrm rot="16200000">
            <a:off x="8764096" y="613288"/>
            <a:ext cx="1277841" cy="512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FC4F0F-6F3B-7784-36FF-77A6C392F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2</a:t>
            </a:fld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752BE72-432F-30BD-965A-1BEE2CBBB55B}"/>
              </a:ext>
            </a:extLst>
          </p:cNvPr>
          <p:cNvSpPr txBox="1"/>
          <p:nvPr/>
        </p:nvSpPr>
        <p:spPr>
          <a:xfrm>
            <a:off x="372318" y="1533464"/>
            <a:ext cx="114473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Zarząd Województwa Mazowieckiego – na podstawie analizy stanu wdrażania programu FEM 2021-2027 – podjął decyzję o wprowadzeniu m.in. następujących zmian: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utworzenie nowego Priorytetu XIII „Edukacja dla obronności” (EFS+);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zwiększenie alokacji Priorytetu XII „STEP na Mazowszu”;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realokacja środków z Priorytetu IX „Mazowsze bliższe obywatelom dzięki Funduszom Europejskim” do: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l-PL" sz="2000" dirty="0"/>
              <a:t>Priorytetu II „Fundusze Europejskie na zielony rozwój Mazowsza” – cel szczegółowy 2(v),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l-PL" sz="2000" dirty="0"/>
              <a:t>Priorytetu IV „Fundusze Europejskie dla lepiej połączonego i dostępnego Mazowsza” – cel szczegółowy 3(ii).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6067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09AAB-5519-0C5C-4263-96618D627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5CBAF3CA-16E3-323D-419A-176D711D5195}"/>
              </a:ext>
            </a:extLst>
          </p:cNvPr>
          <p:cNvSpPr/>
          <p:nvPr/>
        </p:nvSpPr>
        <p:spPr>
          <a:xfrm>
            <a:off x="0" y="-51045"/>
            <a:ext cx="12118279" cy="1277839"/>
          </a:xfrm>
          <a:prstGeom prst="rect">
            <a:avLst/>
          </a:prstGeom>
          <a:solidFill>
            <a:srgbClr val="96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D1309DB-7785-5F18-4464-9B4F3F299871}"/>
              </a:ext>
            </a:extLst>
          </p:cNvPr>
          <p:cNvSpPr/>
          <p:nvPr/>
        </p:nvSpPr>
        <p:spPr>
          <a:xfrm>
            <a:off x="9428646" y="-55415"/>
            <a:ext cx="2763354" cy="1277838"/>
          </a:xfrm>
          <a:prstGeom prst="rect">
            <a:avLst/>
          </a:prstGeom>
          <a:solidFill>
            <a:srgbClr val="3B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EBC726-820E-5E3A-F890-647201AF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18" y="1365178"/>
            <a:ext cx="11447362" cy="46435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>
              <a:cs typeface="Calibri"/>
            </a:endParaRPr>
          </a:p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/>
          </a:p>
          <a:p>
            <a:pPr marL="0" lvl="0" indent="0" algn="just" defTabSz="889000">
              <a:spcBef>
                <a:spcPct val="0"/>
              </a:spcBef>
              <a:spcAft>
                <a:spcPct val="35000"/>
              </a:spcAft>
              <a:buNone/>
            </a:pPr>
            <a:endParaRPr lang="pl-PL" sz="200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3A8A674-B1FD-9B93-C3CE-CFB32CE9BC3E}"/>
              </a:ext>
            </a:extLst>
          </p:cNvPr>
          <p:cNvSpPr txBox="1">
            <a:spLocks/>
          </p:cNvSpPr>
          <p:nvPr/>
        </p:nvSpPr>
        <p:spPr>
          <a:xfrm>
            <a:off x="180000" y="0"/>
            <a:ext cx="9180000" cy="1277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Zmiany mające na celu sprostanie wyzwaniom strategicznym</a:t>
            </a:r>
          </a:p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EFS+ - wynikające ze zmiany rozporządzenia dot. EFS+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97AE4184-3596-7896-368C-0414FFF22023}"/>
              </a:ext>
            </a:extLst>
          </p:cNvPr>
          <p:cNvGrpSpPr/>
          <p:nvPr/>
        </p:nvGrpSpPr>
        <p:grpSpPr>
          <a:xfrm>
            <a:off x="968632" y="6008698"/>
            <a:ext cx="10334368" cy="45720"/>
            <a:chOff x="745525" y="5868998"/>
            <a:chExt cx="10334368" cy="4572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5D786516-30D7-9073-B571-B7DC5DFF0AA9}"/>
                </a:ext>
              </a:extLst>
            </p:cNvPr>
            <p:cNvSpPr/>
            <p:nvPr/>
          </p:nvSpPr>
          <p:spPr>
            <a:xfrm>
              <a:off x="745525" y="5868999"/>
              <a:ext cx="4805090" cy="45719"/>
            </a:xfrm>
            <a:prstGeom prst="rect">
              <a:avLst/>
            </a:prstGeom>
            <a:solidFill>
              <a:srgbClr val="BD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0E7DE6B4-9030-42B6-CA91-C46100338798}"/>
                </a:ext>
              </a:extLst>
            </p:cNvPr>
            <p:cNvSpPr/>
            <p:nvPr/>
          </p:nvSpPr>
          <p:spPr>
            <a:xfrm>
              <a:off x="5550615" y="5868998"/>
              <a:ext cx="5529278" cy="45719"/>
            </a:xfrm>
            <a:prstGeom prst="rect">
              <a:avLst/>
            </a:prstGeom>
            <a:solidFill>
              <a:srgbClr val="3B3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</p:grpSp>
      <p:sp>
        <p:nvSpPr>
          <p:cNvPr id="20" name="Prostokąt 19">
            <a:extLst>
              <a:ext uri="{FF2B5EF4-FFF2-40B4-BE49-F238E27FC236}">
                <a16:creationId xmlns:a16="http://schemas.microsoft.com/office/drawing/2014/main" id="{8232A769-2562-C542-7053-F202AC97EF03}"/>
              </a:ext>
            </a:extLst>
          </p:cNvPr>
          <p:cNvSpPr/>
          <p:nvPr/>
        </p:nvSpPr>
        <p:spPr>
          <a:xfrm rot="16200000">
            <a:off x="8764096" y="557872"/>
            <a:ext cx="1277841" cy="512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4BBC1C7-D820-6E6D-DC43-0984B1A7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3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056D7BB-E440-36C5-B875-E3843FC6F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496275"/>
              </p:ext>
            </p:extLst>
          </p:nvPr>
        </p:nvGraphicFramePr>
        <p:xfrm>
          <a:off x="991690" y="1386708"/>
          <a:ext cx="9564064" cy="449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F1245D-C337-5CE9-DB8F-FA3FDDC23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115262"/>
              </p:ext>
            </p:extLst>
          </p:nvPr>
        </p:nvGraphicFramePr>
        <p:xfrm>
          <a:off x="2029217" y="2846428"/>
          <a:ext cx="7489010" cy="167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7626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ED135-3614-7BDA-8BAE-4AB03F28F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791C19B1-C2EC-6676-6BD1-D2E5BE25C713}"/>
              </a:ext>
            </a:extLst>
          </p:cNvPr>
          <p:cNvSpPr/>
          <p:nvPr/>
        </p:nvSpPr>
        <p:spPr>
          <a:xfrm>
            <a:off x="0" y="-51045"/>
            <a:ext cx="12127515" cy="1277839"/>
          </a:xfrm>
          <a:prstGeom prst="rect">
            <a:avLst/>
          </a:prstGeom>
          <a:solidFill>
            <a:srgbClr val="96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285A0A5-368E-2A3E-549A-45AECCCB9DBD}"/>
              </a:ext>
            </a:extLst>
          </p:cNvPr>
          <p:cNvSpPr/>
          <p:nvPr/>
        </p:nvSpPr>
        <p:spPr>
          <a:xfrm>
            <a:off x="9428646" y="-55415"/>
            <a:ext cx="2763354" cy="1277838"/>
          </a:xfrm>
          <a:prstGeom prst="rect">
            <a:avLst/>
          </a:prstGeom>
          <a:solidFill>
            <a:srgbClr val="3B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3659F5-1E55-2B99-2923-E9787CEF2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18" y="1365178"/>
            <a:ext cx="11447362" cy="46435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>
              <a:cs typeface="Calibri"/>
            </a:endParaRPr>
          </a:p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/>
          </a:p>
          <a:p>
            <a:pPr marL="0" lvl="0" indent="0" algn="just" defTabSz="889000">
              <a:spcBef>
                <a:spcPct val="0"/>
              </a:spcBef>
              <a:spcAft>
                <a:spcPct val="35000"/>
              </a:spcAft>
              <a:buNone/>
            </a:pPr>
            <a:endParaRPr lang="pl-PL" sz="200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E876BBA-036F-BA15-5E7F-145C13131897}"/>
              </a:ext>
            </a:extLst>
          </p:cNvPr>
          <p:cNvSpPr txBox="1">
            <a:spLocks/>
          </p:cNvSpPr>
          <p:nvPr/>
        </p:nvSpPr>
        <p:spPr>
          <a:xfrm>
            <a:off x="180000" y="0"/>
            <a:ext cx="9180000" cy="1277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Zmiany mające na celu sprostanie wyzwaniom strategicznym</a:t>
            </a:r>
          </a:p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EFS+ - wynikające ze zmiany rozporządzenia dot. EFS+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A84B9B35-FCC9-8863-091E-89593462FACB}"/>
              </a:ext>
            </a:extLst>
          </p:cNvPr>
          <p:cNvGrpSpPr/>
          <p:nvPr/>
        </p:nvGrpSpPr>
        <p:grpSpPr>
          <a:xfrm>
            <a:off x="968632" y="6008698"/>
            <a:ext cx="10334368" cy="45720"/>
            <a:chOff x="745525" y="5868998"/>
            <a:chExt cx="10334368" cy="4572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4C65B9AE-ADDA-B8FF-1432-D2A6E6A431F0}"/>
                </a:ext>
              </a:extLst>
            </p:cNvPr>
            <p:cNvSpPr/>
            <p:nvPr/>
          </p:nvSpPr>
          <p:spPr>
            <a:xfrm>
              <a:off x="745525" y="5868999"/>
              <a:ext cx="4805090" cy="45719"/>
            </a:xfrm>
            <a:prstGeom prst="rect">
              <a:avLst/>
            </a:prstGeom>
            <a:solidFill>
              <a:srgbClr val="BD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0348328C-0864-9C2E-CB37-8952F2895099}"/>
                </a:ext>
              </a:extLst>
            </p:cNvPr>
            <p:cNvSpPr/>
            <p:nvPr/>
          </p:nvSpPr>
          <p:spPr>
            <a:xfrm>
              <a:off x="5550615" y="5868998"/>
              <a:ext cx="5529278" cy="45719"/>
            </a:xfrm>
            <a:prstGeom prst="rect">
              <a:avLst/>
            </a:prstGeom>
            <a:solidFill>
              <a:srgbClr val="3B3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</p:grpSp>
      <p:sp>
        <p:nvSpPr>
          <p:cNvPr id="20" name="Prostokąt 19">
            <a:extLst>
              <a:ext uri="{FF2B5EF4-FFF2-40B4-BE49-F238E27FC236}">
                <a16:creationId xmlns:a16="http://schemas.microsoft.com/office/drawing/2014/main" id="{5991CCF4-9A28-F6AD-C308-ED31AF5F0217}"/>
              </a:ext>
            </a:extLst>
          </p:cNvPr>
          <p:cNvSpPr/>
          <p:nvPr/>
        </p:nvSpPr>
        <p:spPr>
          <a:xfrm rot="16200000">
            <a:off x="8764096" y="557872"/>
            <a:ext cx="1277841" cy="512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8C7720-ACF5-3926-BCE8-A6ED89CE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4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0F8992-E464-241B-498A-8199112314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816149"/>
              </p:ext>
            </p:extLst>
          </p:nvPr>
        </p:nvGraphicFramePr>
        <p:xfrm>
          <a:off x="968632" y="1365174"/>
          <a:ext cx="9564064" cy="449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C900135-EDC6-5115-FEDF-F44860488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290588"/>
              </p:ext>
            </p:extLst>
          </p:nvPr>
        </p:nvGraphicFramePr>
        <p:xfrm>
          <a:off x="2006159" y="1967345"/>
          <a:ext cx="8033768" cy="389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096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2CD7A-B960-8C97-B96C-9B8523119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6ADAB16F-8582-C1E5-58BC-A1B990368D0F}"/>
              </a:ext>
            </a:extLst>
          </p:cNvPr>
          <p:cNvSpPr/>
          <p:nvPr/>
        </p:nvSpPr>
        <p:spPr>
          <a:xfrm>
            <a:off x="0" y="-51045"/>
            <a:ext cx="12118279" cy="1277839"/>
          </a:xfrm>
          <a:prstGeom prst="rect">
            <a:avLst/>
          </a:prstGeom>
          <a:solidFill>
            <a:srgbClr val="96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69BF2F-D175-83B1-51D0-45CB5F5262C0}"/>
              </a:ext>
            </a:extLst>
          </p:cNvPr>
          <p:cNvSpPr/>
          <p:nvPr/>
        </p:nvSpPr>
        <p:spPr>
          <a:xfrm>
            <a:off x="9428646" y="-55415"/>
            <a:ext cx="2763354" cy="1277838"/>
          </a:xfrm>
          <a:prstGeom prst="rect">
            <a:avLst/>
          </a:prstGeom>
          <a:solidFill>
            <a:srgbClr val="3B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99CDDA-2F5E-3229-B5B6-F676108F9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18" y="1365178"/>
            <a:ext cx="11447362" cy="46435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 dirty="0">
              <a:cs typeface="Calibri"/>
            </a:endParaRPr>
          </a:p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 dirty="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 dirty="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 dirty="0"/>
          </a:p>
          <a:p>
            <a:pPr marL="0" lvl="0" indent="0" algn="just" defTabSz="889000">
              <a:spcBef>
                <a:spcPct val="0"/>
              </a:spcBef>
              <a:spcAft>
                <a:spcPct val="35000"/>
              </a:spcAft>
              <a:buNone/>
            </a:pPr>
            <a:endParaRPr lang="pl-PL" sz="20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C21B01DC-31B3-EA3F-C06E-1C3C95E41D3E}"/>
              </a:ext>
            </a:extLst>
          </p:cNvPr>
          <p:cNvSpPr txBox="1">
            <a:spLocks/>
          </p:cNvSpPr>
          <p:nvPr/>
        </p:nvSpPr>
        <p:spPr>
          <a:xfrm>
            <a:off x="180000" y="0"/>
            <a:ext cx="9180000" cy="1277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Zmiany mające na celu sprostanie wyzwaniom strategicznym</a:t>
            </a:r>
          </a:p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EFS+ - wynikające ze zmiany rozporządzenia dot. EFS+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350054C8-065D-54E9-C139-7399EB5F9038}"/>
              </a:ext>
            </a:extLst>
          </p:cNvPr>
          <p:cNvGrpSpPr/>
          <p:nvPr/>
        </p:nvGrpSpPr>
        <p:grpSpPr>
          <a:xfrm>
            <a:off x="968632" y="6008698"/>
            <a:ext cx="10334368" cy="45720"/>
            <a:chOff x="745525" y="5868998"/>
            <a:chExt cx="10334368" cy="4572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2B414E13-FD45-39A0-3C2E-EA3C2FCC3CA5}"/>
                </a:ext>
              </a:extLst>
            </p:cNvPr>
            <p:cNvSpPr/>
            <p:nvPr/>
          </p:nvSpPr>
          <p:spPr>
            <a:xfrm>
              <a:off x="745525" y="5868999"/>
              <a:ext cx="4805090" cy="45719"/>
            </a:xfrm>
            <a:prstGeom prst="rect">
              <a:avLst/>
            </a:prstGeom>
            <a:solidFill>
              <a:srgbClr val="BD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30EB77CD-4F13-4A66-C04D-F191B5F32146}"/>
                </a:ext>
              </a:extLst>
            </p:cNvPr>
            <p:cNvSpPr/>
            <p:nvPr/>
          </p:nvSpPr>
          <p:spPr>
            <a:xfrm>
              <a:off x="5550615" y="5868998"/>
              <a:ext cx="5529278" cy="45719"/>
            </a:xfrm>
            <a:prstGeom prst="rect">
              <a:avLst/>
            </a:prstGeom>
            <a:solidFill>
              <a:srgbClr val="3B3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</p:grpSp>
      <p:sp>
        <p:nvSpPr>
          <p:cNvPr id="20" name="Prostokąt 19">
            <a:extLst>
              <a:ext uri="{FF2B5EF4-FFF2-40B4-BE49-F238E27FC236}">
                <a16:creationId xmlns:a16="http://schemas.microsoft.com/office/drawing/2014/main" id="{3E564EFC-FD83-8AAD-0FD3-5D20645CFDC5}"/>
              </a:ext>
            </a:extLst>
          </p:cNvPr>
          <p:cNvSpPr/>
          <p:nvPr/>
        </p:nvSpPr>
        <p:spPr>
          <a:xfrm rot="16200000">
            <a:off x="8764096" y="567108"/>
            <a:ext cx="1277841" cy="512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467F5C-8748-3C67-6B52-08095DBA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5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A76204F-1152-529E-8FD8-B34A5EE72329}"/>
              </a:ext>
            </a:extLst>
          </p:cNvPr>
          <p:cNvGraphicFramePr/>
          <p:nvPr/>
        </p:nvGraphicFramePr>
        <p:xfrm>
          <a:off x="968632" y="1365174"/>
          <a:ext cx="9564064" cy="449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9B2DC32-419F-A094-E925-ECD8FF5AC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343100"/>
              </p:ext>
            </p:extLst>
          </p:nvPr>
        </p:nvGraphicFramePr>
        <p:xfrm>
          <a:off x="2022764" y="1939607"/>
          <a:ext cx="7629236" cy="384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7374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662B7-798A-3A8C-B8DF-623291F00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DE5E1FB5-FD91-3F17-ABBB-A1BB8C256DC6}"/>
              </a:ext>
            </a:extLst>
          </p:cNvPr>
          <p:cNvSpPr/>
          <p:nvPr/>
        </p:nvSpPr>
        <p:spPr>
          <a:xfrm>
            <a:off x="0" y="-51045"/>
            <a:ext cx="12118279" cy="1277839"/>
          </a:xfrm>
          <a:prstGeom prst="rect">
            <a:avLst/>
          </a:prstGeom>
          <a:solidFill>
            <a:srgbClr val="96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BDB2662-80D9-54EF-DD97-3968E8ADF7BC}"/>
              </a:ext>
            </a:extLst>
          </p:cNvPr>
          <p:cNvSpPr/>
          <p:nvPr/>
        </p:nvSpPr>
        <p:spPr>
          <a:xfrm>
            <a:off x="9428646" y="-55415"/>
            <a:ext cx="2763354" cy="1277838"/>
          </a:xfrm>
          <a:prstGeom prst="rect">
            <a:avLst/>
          </a:prstGeom>
          <a:solidFill>
            <a:srgbClr val="3B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1641B1-1297-0B8D-E1BE-4DE7D44AC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18" y="1365178"/>
            <a:ext cx="11447362" cy="46435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>
              <a:cs typeface="Calibri"/>
            </a:endParaRPr>
          </a:p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/>
          </a:p>
          <a:p>
            <a:pPr marL="0" lvl="0" indent="0" algn="just" defTabSz="889000">
              <a:spcBef>
                <a:spcPct val="0"/>
              </a:spcBef>
              <a:spcAft>
                <a:spcPct val="35000"/>
              </a:spcAft>
              <a:buNone/>
            </a:pPr>
            <a:endParaRPr lang="pl-PL" sz="200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591F9981-5969-EC5C-7FFB-370A1344B58E}"/>
              </a:ext>
            </a:extLst>
          </p:cNvPr>
          <p:cNvSpPr txBox="1">
            <a:spLocks/>
          </p:cNvSpPr>
          <p:nvPr/>
        </p:nvSpPr>
        <p:spPr>
          <a:xfrm>
            <a:off x="180000" y="0"/>
            <a:ext cx="9180000" cy="1277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Zmiany mające na celu sprostanie wyzwaniom strategicznym</a:t>
            </a:r>
          </a:p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EFS+ - wynikające ze zmiany rozporządzenia dot. EFS+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9917EDEE-80D3-E85A-ABD3-B159CBE6CAC4}"/>
              </a:ext>
            </a:extLst>
          </p:cNvPr>
          <p:cNvGrpSpPr/>
          <p:nvPr/>
        </p:nvGrpSpPr>
        <p:grpSpPr>
          <a:xfrm>
            <a:off x="968632" y="6008698"/>
            <a:ext cx="10334368" cy="45720"/>
            <a:chOff x="745525" y="5868998"/>
            <a:chExt cx="10334368" cy="4572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EC711987-C508-3DD4-8D65-F4865AD271DC}"/>
                </a:ext>
              </a:extLst>
            </p:cNvPr>
            <p:cNvSpPr/>
            <p:nvPr/>
          </p:nvSpPr>
          <p:spPr>
            <a:xfrm>
              <a:off x="745525" y="5868999"/>
              <a:ext cx="4805090" cy="45719"/>
            </a:xfrm>
            <a:prstGeom prst="rect">
              <a:avLst/>
            </a:prstGeom>
            <a:solidFill>
              <a:srgbClr val="BD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4DBA828-B7F9-B9E5-9753-2BA0F0E8225F}"/>
                </a:ext>
              </a:extLst>
            </p:cNvPr>
            <p:cNvSpPr/>
            <p:nvPr/>
          </p:nvSpPr>
          <p:spPr>
            <a:xfrm>
              <a:off x="5550615" y="5868998"/>
              <a:ext cx="5529278" cy="45719"/>
            </a:xfrm>
            <a:prstGeom prst="rect">
              <a:avLst/>
            </a:prstGeom>
            <a:solidFill>
              <a:srgbClr val="3B3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</p:grpSp>
      <p:sp>
        <p:nvSpPr>
          <p:cNvPr id="20" name="Prostokąt 19">
            <a:extLst>
              <a:ext uri="{FF2B5EF4-FFF2-40B4-BE49-F238E27FC236}">
                <a16:creationId xmlns:a16="http://schemas.microsoft.com/office/drawing/2014/main" id="{847AD76A-7B41-FBEE-4BAA-7138F729D48B}"/>
              </a:ext>
            </a:extLst>
          </p:cNvPr>
          <p:cNvSpPr/>
          <p:nvPr/>
        </p:nvSpPr>
        <p:spPr>
          <a:xfrm rot="16200000">
            <a:off x="8764096" y="557872"/>
            <a:ext cx="1277841" cy="512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1E1DFD2-5765-ED09-6277-0AF94F2A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6</a:t>
            </a:fld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CCCE0A-832B-4F51-6090-82129A9B3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351123"/>
              </p:ext>
            </p:extLst>
          </p:nvPr>
        </p:nvGraphicFramePr>
        <p:xfrm>
          <a:off x="968632" y="1365174"/>
          <a:ext cx="9564064" cy="449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3ED88D6-2009-F101-71EA-3493FA0EB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4118236"/>
              </p:ext>
            </p:extLst>
          </p:nvPr>
        </p:nvGraphicFramePr>
        <p:xfrm>
          <a:off x="1997134" y="2130107"/>
          <a:ext cx="7405882" cy="345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9208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59EB5-8FEB-C06F-6154-EB13FF308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00D57E8B-6174-9B7E-EF08-1030CB814763}"/>
              </a:ext>
            </a:extLst>
          </p:cNvPr>
          <p:cNvSpPr/>
          <p:nvPr/>
        </p:nvSpPr>
        <p:spPr>
          <a:xfrm>
            <a:off x="0" y="-51045"/>
            <a:ext cx="12118279" cy="1277839"/>
          </a:xfrm>
          <a:prstGeom prst="rect">
            <a:avLst/>
          </a:prstGeom>
          <a:solidFill>
            <a:srgbClr val="96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886B5DB-A4FA-3BE8-BB8C-09243A9EF9A6}"/>
              </a:ext>
            </a:extLst>
          </p:cNvPr>
          <p:cNvSpPr/>
          <p:nvPr/>
        </p:nvSpPr>
        <p:spPr>
          <a:xfrm>
            <a:off x="9428646" y="-55415"/>
            <a:ext cx="2763354" cy="1277838"/>
          </a:xfrm>
          <a:prstGeom prst="rect">
            <a:avLst/>
          </a:prstGeom>
          <a:solidFill>
            <a:srgbClr val="3B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CC39B0-8CC1-175E-0D11-7C023627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347" y="1955927"/>
            <a:ext cx="9180000" cy="35046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80975" lvl="0" indent="-180975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pl-PL" sz="1800" dirty="0"/>
              <a:t>Planowana realokacja środków na Priorytet XIII nastąpi z następujących typów projektów:</a:t>
            </a:r>
          </a:p>
          <a:p>
            <a:pPr marL="180975" lvl="0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/>
              <a:t>Priorytet VI „Fundusze Europejskie dla aktywnego zawodowo Mazowsza”</a:t>
            </a:r>
            <a:endParaRPr lang="pl-PL" sz="1800" dirty="0"/>
          </a:p>
          <a:p>
            <a:pPr marL="361950" lvl="1" indent="-180975">
              <a:lnSpc>
                <a:spcPct val="100000"/>
              </a:lnSpc>
              <a:spcBef>
                <a:spcPts val="0"/>
              </a:spcBef>
            </a:pPr>
            <a:r>
              <a:rPr lang="pl-PL" sz="1800" dirty="0"/>
              <a:t>CS 4(a): Aktywizacja zawodowa osób młodych przez OHP: 769 000 EUR</a:t>
            </a:r>
          </a:p>
          <a:p>
            <a:pPr marL="361950" lvl="1" indent="-180975">
              <a:lnSpc>
                <a:spcPct val="100000"/>
              </a:lnSpc>
              <a:spcBef>
                <a:spcPts val="0"/>
              </a:spcBef>
            </a:pPr>
            <a:r>
              <a:rPr lang="pl-PL" sz="1800" dirty="0"/>
              <a:t>CS 4(b): Podnoszenie kompetencji pracowników regionalnych PSZ: 960 000 EUR</a:t>
            </a:r>
          </a:p>
          <a:p>
            <a:pPr marL="361950" lvl="1" indent="-180975">
              <a:lnSpc>
                <a:spcPct val="100000"/>
              </a:lnSpc>
              <a:spcBef>
                <a:spcPts val="0"/>
              </a:spcBef>
            </a:pPr>
            <a:r>
              <a:rPr lang="pl-PL" sz="1800" dirty="0"/>
              <a:t>CS 4(d): Wsparcie pracodawców z sektora prywatnego we wprowadzaniu pracy zdalnej: 3 102 000 EUR</a:t>
            </a:r>
          </a:p>
          <a:p>
            <a:pPr marL="180975" lvl="0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/>
              <a:t>Priorytet VII „Fundusze Europejskie dla nowoczesnej i dostępnej edukacji na Mazowszu”</a:t>
            </a:r>
            <a:endParaRPr lang="pl-PL" sz="1800" dirty="0"/>
          </a:p>
          <a:p>
            <a:pPr marL="361950" lvl="1" indent="-180975">
              <a:lnSpc>
                <a:spcPct val="100000"/>
              </a:lnSpc>
              <a:spcBef>
                <a:spcPts val="0"/>
              </a:spcBef>
            </a:pPr>
            <a:r>
              <a:rPr lang="pl-PL" sz="1800" dirty="0"/>
              <a:t>CS 4(g): Edukacja osób dorosłych (BUR): 12 669 000 EUR</a:t>
            </a:r>
          </a:p>
          <a:p>
            <a:pPr marL="180975" lvl="0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/>
              <a:t>Priorytet VIII „Fundusze Europejskie dla aktywnej integracji oraz rozwoju usług społecznych </a:t>
            </a:r>
          </a:p>
          <a:p>
            <a:pPr marL="180975" lvl="0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/>
              <a:t>i zdrowotnych na Mazowszu”</a:t>
            </a:r>
          </a:p>
          <a:p>
            <a:pPr marL="361950" lvl="1" indent="-180975">
              <a:lnSpc>
                <a:spcPct val="100000"/>
              </a:lnSpc>
              <a:spcBef>
                <a:spcPts val="0"/>
              </a:spcBef>
            </a:pPr>
            <a:r>
              <a:rPr lang="pl-PL" sz="1800" dirty="0"/>
              <a:t>CS 4(l) 4 684 000 EUR:</a:t>
            </a:r>
          </a:p>
          <a:p>
            <a:pPr marL="361950" lvl="1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/>
              <a:t>	Rozwój usług społecznych na rzecz dzieci i młodzieży, w tym w ramach usług wsparcia systemu pieczy zastępczej </a:t>
            </a:r>
          </a:p>
          <a:p>
            <a:pPr marL="542925" lvl="2" indent="-180975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/>
              <a:t>Integracja społeczna osób należących do społeczności marginalizowanych, w tym Romów</a:t>
            </a:r>
          </a:p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 dirty="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 dirty="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 dirty="0"/>
          </a:p>
          <a:p>
            <a:pPr marL="0" lvl="0" indent="0" algn="just" defTabSz="889000">
              <a:spcBef>
                <a:spcPct val="0"/>
              </a:spcBef>
              <a:spcAft>
                <a:spcPct val="35000"/>
              </a:spcAft>
              <a:buNone/>
            </a:pPr>
            <a:endParaRPr lang="pl-PL" sz="20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84EEB10B-0D77-F1A4-BD85-A6A1BE260128}"/>
              </a:ext>
            </a:extLst>
          </p:cNvPr>
          <p:cNvSpPr txBox="1">
            <a:spLocks/>
          </p:cNvSpPr>
          <p:nvPr/>
        </p:nvSpPr>
        <p:spPr>
          <a:xfrm>
            <a:off x="180000" y="0"/>
            <a:ext cx="9180000" cy="1277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Zmiany mające na celu sprostanie wyzwaniom strategicznym</a:t>
            </a:r>
          </a:p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EFS+ - wynikające ze zmiany rozporządzenia dot. EFS+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394B456A-43BC-F5D6-B4CF-7374E6AE9E98}"/>
              </a:ext>
            </a:extLst>
          </p:cNvPr>
          <p:cNvGrpSpPr/>
          <p:nvPr/>
        </p:nvGrpSpPr>
        <p:grpSpPr>
          <a:xfrm>
            <a:off x="968632" y="6008698"/>
            <a:ext cx="10334368" cy="45720"/>
            <a:chOff x="745525" y="5868998"/>
            <a:chExt cx="10334368" cy="4572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C77B3962-F07D-8534-A2F7-F1C480FEAD39}"/>
                </a:ext>
              </a:extLst>
            </p:cNvPr>
            <p:cNvSpPr/>
            <p:nvPr/>
          </p:nvSpPr>
          <p:spPr>
            <a:xfrm>
              <a:off x="745525" y="5868999"/>
              <a:ext cx="4805090" cy="45719"/>
            </a:xfrm>
            <a:prstGeom prst="rect">
              <a:avLst/>
            </a:prstGeom>
            <a:solidFill>
              <a:srgbClr val="BD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7BCA9D29-C06C-F721-A6B3-0094D1A839CC}"/>
                </a:ext>
              </a:extLst>
            </p:cNvPr>
            <p:cNvSpPr/>
            <p:nvPr/>
          </p:nvSpPr>
          <p:spPr>
            <a:xfrm>
              <a:off x="5550615" y="5868998"/>
              <a:ext cx="5529278" cy="45719"/>
            </a:xfrm>
            <a:prstGeom prst="rect">
              <a:avLst/>
            </a:prstGeom>
            <a:solidFill>
              <a:srgbClr val="3B3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</p:grpSp>
      <p:sp>
        <p:nvSpPr>
          <p:cNvPr id="20" name="Prostokąt 19">
            <a:extLst>
              <a:ext uri="{FF2B5EF4-FFF2-40B4-BE49-F238E27FC236}">
                <a16:creationId xmlns:a16="http://schemas.microsoft.com/office/drawing/2014/main" id="{0A4E6269-9BEB-1533-65B0-15BEA5829473}"/>
              </a:ext>
            </a:extLst>
          </p:cNvPr>
          <p:cNvSpPr/>
          <p:nvPr/>
        </p:nvSpPr>
        <p:spPr>
          <a:xfrm rot="16200000">
            <a:off x="8764096" y="557872"/>
            <a:ext cx="1277841" cy="512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23F87F9-1420-DDF7-60AC-9F36C2E2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04CD48E0-9414-FA0D-78D0-3E49A3863130}"/>
              </a:ext>
            </a:extLst>
          </p:cNvPr>
          <p:cNvGrpSpPr/>
          <p:nvPr/>
        </p:nvGrpSpPr>
        <p:grpSpPr>
          <a:xfrm>
            <a:off x="1023954" y="1328882"/>
            <a:ext cx="9376095" cy="576000"/>
            <a:chOff x="0" y="1889"/>
            <a:chExt cx="7373715" cy="576000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3B8D2B9D-2BE6-98D7-6140-DC632DB8C224}"/>
                </a:ext>
              </a:extLst>
            </p:cNvPr>
            <p:cNvSpPr/>
            <p:nvPr/>
          </p:nvSpPr>
          <p:spPr>
            <a:xfrm>
              <a:off x="0" y="1889"/>
              <a:ext cx="7373715" cy="576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5BA72DEB-F3B9-6EB2-8741-FB16FFD78B59}"/>
                </a:ext>
              </a:extLst>
            </p:cNvPr>
            <p:cNvSpPr txBox="1"/>
            <p:nvPr/>
          </p:nvSpPr>
          <p:spPr>
            <a:xfrm>
              <a:off x="0" y="1889"/>
              <a:ext cx="7373715" cy="57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pl-PL" sz="2400" b="1" kern="1200" dirty="0"/>
                <a:t>Realokacje na Priorytet XIII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648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533269CF-6A0F-0FC3-B9EB-8278C45EDE78}"/>
              </a:ext>
            </a:extLst>
          </p:cNvPr>
          <p:cNvSpPr/>
          <p:nvPr/>
        </p:nvSpPr>
        <p:spPr>
          <a:xfrm>
            <a:off x="-1" y="0"/>
            <a:ext cx="12192001" cy="1277839"/>
          </a:xfrm>
          <a:prstGeom prst="rect">
            <a:avLst/>
          </a:prstGeom>
          <a:solidFill>
            <a:srgbClr val="96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1BA4DAF-164A-4EEE-9FCD-3B057C5EECAF}"/>
              </a:ext>
            </a:extLst>
          </p:cNvPr>
          <p:cNvSpPr/>
          <p:nvPr/>
        </p:nvSpPr>
        <p:spPr>
          <a:xfrm>
            <a:off x="9428646" y="1"/>
            <a:ext cx="2763354" cy="1277838"/>
          </a:xfrm>
          <a:prstGeom prst="rect">
            <a:avLst/>
          </a:prstGeom>
          <a:solidFill>
            <a:srgbClr val="3B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89B508-3CBF-2C53-F905-1E6250732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18" y="1365178"/>
            <a:ext cx="11447362" cy="46435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>
              <a:cs typeface="Calibri"/>
            </a:endParaRPr>
          </a:p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/>
          </a:p>
          <a:p>
            <a:pPr marL="0" lvl="0" indent="0" algn="just" defTabSz="889000">
              <a:spcBef>
                <a:spcPct val="0"/>
              </a:spcBef>
              <a:spcAft>
                <a:spcPct val="35000"/>
              </a:spcAft>
              <a:buNone/>
            </a:pPr>
            <a:endParaRPr lang="pl-PL" sz="200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BBADF5E4-21E8-AB18-0791-36FE549439A6}"/>
              </a:ext>
            </a:extLst>
          </p:cNvPr>
          <p:cNvSpPr txBox="1">
            <a:spLocks/>
          </p:cNvSpPr>
          <p:nvPr/>
        </p:nvSpPr>
        <p:spPr>
          <a:xfrm>
            <a:off x="180000" y="0"/>
            <a:ext cx="9180000" cy="1277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Zmiany mające na celu sprostanie wyzwaniom strategicznym</a:t>
            </a:r>
          </a:p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EFRR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489DC207-F1DC-7AB8-4D2D-7F8912D23AB2}"/>
              </a:ext>
            </a:extLst>
          </p:cNvPr>
          <p:cNvGrpSpPr/>
          <p:nvPr/>
        </p:nvGrpSpPr>
        <p:grpSpPr>
          <a:xfrm>
            <a:off x="968632" y="6008698"/>
            <a:ext cx="10334368" cy="45720"/>
            <a:chOff x="745525" y="5868998"/>
            <a:chExt cx="10334368" cy="4572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43F5F5DE-E125-261C-3600-C49DB6C84BE5}"/>
                </a:ext>
              </a:extLst>
            </p:cNvPr>
            <p:cNvSpPr/>
            <p:nvPr/>
          </p:nvSpPr>
          <p:spPr>
            <a:xfrm>
              <a:off x="745525" y="5868999"/>
              <a:ext cx="4805090" cy="45719"/>
            </a:xfrm>
            <a:prstGeom prst="rect">
              <a:avLst/>
            </a:prstGeom>
            <a:solidFill>
              <a:srgbClr val="BD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3E758-FF82-A003-B131-1921C84B2192}"/>
                </a:ext>
              </a:extLst>
            </p:cNvPr>
            <p:cNvSpPr/>
            <p:nvPr/>
          </p:nvSpPr>
          <p:spPr>
            <a:xfrm>
              <a:off x="5550615" y="5868998"/>
              <a:ext cx="5529278" cy="45719"/>
            </a:xfrm>
            <a:prstGeom prst="rect">
              <a:avLst/>
            </a:prstGeom>
            <a:solidFill>
              <a:srgbClr val="3B3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</p:grpSp>
      <p:sp>
        <p:nvSpPr>
          <p:cNvPr id="20" name="Prostokąt 19">
            <a:extLst>
              <a:ext uri="{FF2B5EF4-FFF2-40B4-BE49-F238E27FC236}">
                <a16:creationId xmlns:a16="http://schemas.microsoft.com/office/drawing/2014/main" id="{CAB88013-C23F-6B9F-FD11-606CD1536FEE}"/>
              </a:ext>
            </a:extLst>
          </p:cNvPr>
          <p:cNvSpPr/>
          <p:nvPr/>
        </p:nvSpPr>
        <p:spPr>
          <a:xfrm rot="16200000">
            <a:off x="8764096" y="613288"/>
            <a:ext cx="1277841" cy="512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633B42-EBC3-D68F-CEBB-F6F48363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8</a:t>
            </a:fld>
            <a:endParaRPr lang="pl-PL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0164CBEB-65FD-960E-CDD4-D1400D3CC1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27774"/>
              </p:ext>
            </p:extLst>
          </p:nvPr>
        </p:nvGraphicFramePr>
        <p:xfrm>
          <a:off x="717100" y="1462580"/>
          <a:ext cx="10757798" cy="4244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359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AA7FF-FAC6-14D4-80F3-DAE95BC41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751E1FC0-4008-5F2D-B604-59CD26534707}"/>
              </a:ext>
            </a:extLst>
          </p:cNvPr>
          <p:cNvSpPr/>
          <p:nvPr/>
        </p:nvSpPr>
        <p:spPr>
          <a:xfrm>
            <a:off x="-1" y="0"/>
            <a:ext cx="12192001" cy="1277839"/>
          </a:xfrm>
          <a:prstGeom prst="rect">
            <a:avLst/>
          </a:prstGeom>
          <a:solidFill>
            <a:srgbClr val="96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7ADCACF-4611-DD60-3CBE-2434DD80131B}"/>
              </a:ext>
            </a:extLst>
          </p:cNvPr>
          <p:cNvSpPr/>
          <p:nvPr/>
        </p:nvSpPr>
        <p:spPr>
          <a:xfrm>
            <a:off x="9428646" y="1"/>
            <a:ext cx="2763354" cy="1277838"/>
          </a:xfrm>
          <a:prstGeom prst="rect">
            <a:avLst/>
          </a:prstGeom>
          <a:solidFill>
            <a:srgbClr val="3B3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2ED536-4B30-605D-2F1F-A47C132FF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18" y="1365178"/>
            <a:ext cx="11447362" cy="46435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>
              <a:cs typeface="Calibri"/>
            </a:endParaRPr>
          </a:p>
          <a:p>
            <a:pPr marL="457200" lvl="0" indent="-457200" algn="just" defTabSz="889000">
              <a:spcBef>
                <a:spcPct val="0"/>
              </a:spcBef>
              <a:buFont typeface="+mj-lt"/>
              <a:buAutoNum type="arabicParenR"/>
            </a:pPr>
            <a:endParaRPr lang="pl-PL" sz="200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/>
          </a:p>
          <a:p>
            <a:pPr marL="457200" lvl="0" indent="-457200" algn="just" defTabSz="889000">
              <a:spcBef>
                <a:spcPct val="0"/>
              </a:spcBef>
              <a:spcAft>
                <a:spcPct val="35000"/>
              </a:spcAft>
              <a:buFont typeface="+mj-lt"/>
              <a:buAutoNum type="arabicParenR"/>
            </a:pPr>
            <a:endParaRPr lang="pl-PL" sz="2000"/>
          </a:p>
          <a:p>
            <a:pPr marL="0" lvl="0" indent="0" algn="just" defTabSz="889000">
              <a:spcBef>
                <a:spcPct val="0"/>
              </a:spcBef>
              <a:spcAft>
                <a:spcPct val="35000"/>
              </a:spcAft>
              <a:buNone/>
            </a:pPr>
            <a:endParaRPr lang="pl-PL" sz="200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D027BE86-29F8-1292-BB77-9674551635C3}"/>
              </a:ext>
            </a:extLst>
          </p:cNvPr>
          <p:cNvSpPr txBox="1">
            <a:spLocks/>
          </p:cNvSpPr>
          <p:nvPr/>
        </p:nvSpPr>
        <p:spPr>
          <a:xfrm>
            <a:off x="180000" y="0"/>
            <a:ext cx="9180000" cy="1277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Zmiany mające na celu przyspieszenie realizacji programu </a:t>
            </a:r>
          </a:p>
          <a:p>
            <a:r>
              <a:rPr lang="pl-PL" sz="2400" b="1" dirty="0">
                <a:solidFill>
                  <a:srgbClr val="002060"/>
                </a:solidFill>
                <a:latin typeface="+mn-lt"/>
              </a:rPr>
              <a:t>EFRR i EFS+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9D874A1F-797D-ED27-C1C3-EB02450A0BFA}"/>
              </a:ext>
            </a:extLst>
          </p:cNvPr>
          <p:cNvGrpSpPr/>
          <p:nvPr/>
        </p:nvGrpSpPr>
        <p:grpSpPr>
          <a:xfrm>
            <a:off x="968632" y="6008698"/>
            <a:ext cx="10334368" cy="45720"/>
            <a:chOff x="745525" y="5868998"/>
            <a:chExt cx="10334368" cy="45720"/>
          </a:xfrm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528A7206-FA9F-A9F4-001D-E5A957174D8C}"/>
                </a:ext>
              </a:extLst>
            </p:cNvPr>
            <p:cNvSpPr/>
            <p:nvPr/>
          </p:nvSpPr>
          <p:spPr>
            <a:xfrm>
              <a:off x="745525" y="5868999"/>
              <a:ext cx="4805090" cy="45719"/>
            </a:xfrm>
            <a:prstGeom prst="rect">
              <a:avLst/>
            </a:prstGeom>
            <a:solidFill>
              <a:srgbClr val="BD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CCB6DC3B-B410-30B8-8471-519EC3813AF8}"/>
                </a:ext>
              </a:extLst>
            </p:cNvPr>
            <p:cNvSpPr/>
            <p:nvPr/>
          </p:nvSpPr>
          <p:spPr>
            <a:xfrm>
              <a:off x="5550615" y="5868998"/>
              <a:ext cx="5529278" cy="45719"/>
            </a:xfrm>
            <a:prstGeom prst="rect">
              <a:avLst/>
            </a:prstGeom>
            <a:solidFill>
              <a:srgbClr val="3B3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highlight>
                  <a:srgbClr val="FFFF00"/>
                </a:highlight>
              </a:endParaRPr>
            </a:p>
          </p:txBody>
        </p:sp>
      </p:grpSp>
      <p:sp>
        <p:nvSpPr>
          <p:cNvPr id="20" name="Prostokąt 19">
            <a:extLst>
              <a:ext uri="{FF2B5EF4-FFF2-40B4-BE49-F238E27FC236}">
                <a16:creationId xmlns:a16="http://schemas.microsoft.com/office/drawing/2014/main" id="{EEC529A7-B0F8-924E-8699-34282D96E6A2}"/>
              </a:ext>
            </a:extLst>
          </p:cNvPr>
          <p:cNvSpPr/>
          <p:nvPr/>
        </p:nvSpPr>
        <p:spPr>
          <a:xfrm rot="16200000">
            <a:off x="8764096" y="613288"/>
            <a:ext cx="1277841" cy="512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317ADE2-31E7-4471-98B8-BC74AD57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0EB6-D2B1-4917-BC50-4681ECFB33D7}" type="slidenum">
              <a:rPr lang="pl-PL" smtClean="0"/>
              <a:t>9</a:t>
            </a:fld>
            <a:endParaRPr lang="pl-PL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95D04D-421D-43F5-76D3-AE8EA6639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170532"/>
              </p:ext>
            </p:extLst>
          </p:nvPr>
        </p:nvGraphicFramePr>
        <p:xfrm>
          <a:off x="148992" y="1374764"/>
          <a:ext cx="11894013" cy="4482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91046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1101</Words>
  <Application>Microsoft Office PowerPoint</Application>
  <PresentationFormat>Panoramiczny</PresentationFormat>
  <Paragraphs>143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MS Mincho</vt:lpstr>
      <vt:lpstr>Arial</vt:lpstr>
      <vt:lpstr>Calibri</vt:lpstr>
      <vt:lpstr>Calibri Light</vt:lpstr>
      <vt:lpstr>Wingdings</vt:lpstr>
      <vt:lpstr>Motyw pakietu Office</vt:lpstr>
      <vt:lpstr>Strategia komunikacji Funduszy Europejskich dla Mazowsza 2021-2027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Penda Anna</dc:creator>
  <cp:lastModifiedBy>Wiśniewski Michał</cp:lastModifiedBy>
  <cp:revision>106</cp:revision>
  <cp:lastPrinted>2025-12-04T12:17:43Z</cp:lastPrinted>
  <dcterms:created xsi:type="dcterms:W3CDTF">2023-04-28T07:13:02Z</dcterms:created>
  <dcterms:modified xsi:type="dcterms:W3CDTF">2025-12-09T11:41:32Z</dcterms:modified>
</cp:coreProperties>
</file>